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y="6858000" cx="9144000"/>
  <p:notesSz cx="6858000" cy="9144000"/>
  <p:embeddedFontLst>
    <p:embeddedFont>
      <p:font typeface="Garamond"/>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79">
          <p15:clr>
            <a:srgbClr val="A4A3A4"/>
          </p15:clr>
        </p15:guide>
        <p15:guide id="2" pos="2929">
          <p15:clr>
            <a:srgbClr val="A4A3A4"/>
          </p15:clr>
        </p15:guide>
        <p15:guide id="3" pos="2880">
          <p15:clr>
            <a:srgbClr val="747775"/>
          </p15:clr>
        </p15:guide>
        <p15:guide id="4" orient="horz" pos="720">
          <p15:clr>
            <a:srgbClr val="747775"/>
          </p15:clr>
        </p15:guide>
        <p15:guide id="5" orient="horz" pos="4111">
          <p15:clr>
            <a:srgbClr val="747775"/>
          </p15:clr>
        </p15:guide>
      </p15:sldGuideLst>
    </p:ext>
    <p:ext uri="GoogleSlidesCustomDataVersion2">
      <go:slidesCustomData xmlns:go="http://customooxmlschemas.google.com/" r:id="rId60" roundtripDataSignature="AMtx7mi9a8bab6pqhDa9L0Z/upvZJR0t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8D57B5A-AAB5-4369-BB75-4B0A4B386D00}">
  <a:tblStyle styleId="{68D57B5A-AAB5-4369-BB75-4B0A4B386D0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B"/>
          </a:solidFill>
        </a:fill>
      </a:tcStyle>
    </a:wholeTbl>
    <a:band1H>
      <a:tcTxStyle b="off" i="off"/>
      <a:tcStyle>
        <a:fill>
          <a:solidFill>
            <a:srgbClr val="CBCCD6"/>
          </a:solidFill>
        </a:fill>
      </a:tcStyle>
    </a:band1H>
    <a:band2H>
      <a:tcTxStyle b="off" i="off"/>
    </a:band2H>
    <a:band1V>
      <a:tcTxStyle b="off" i="off"/>
      <a:tcStyle>
        <a:fill>
          <a:solidFill>
            <a:srgbClr val="CBCCD6"/>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79" orient="horz"/>
        <p:guide pos="2929"/>
        <p:guide pos="2880"/>
        <p:guide pos="720" orient="horz"/>
        <p:guide pos="4111"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customschemas.google.com/relationships/presentationmetadata" Target="meta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Garamond-bold.fntdata"/><Relationship Id="rId12" Type="http://schemas.openxmlformats.org/officeDocument/2006/relationships/slide" Target="slides/slide5.xml"/><Relationship Id="rId56" Type="http://schemas.openxmlformats.org/officeDocument/2006/relationships/font" Target="fonts/Garamond-regular.fntdata"/><Relationship Id="rId15" Type="http://schemas.openxmlformats.org/officeDocument/2006/relationships/slide" Target="slides/slide8.xml"/><Relationship Id="rId59" Type="http://schemas.openxmlformats.org/officeDocument/2006/relationships/font" Target="fonts/Garamond-boldItalic.fntdata"/><Relationship Id="rId14" Type="http://schemas.openxmlformats.org/officeDocument/2006/relationships/slide" Target="slides/slide7.xml"/><Relationship Id="rId58" Type="http://schemas.openxmlformats.org/officeDocument/2006/relationships/font" Target="fonts/Garamon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384" name="Google Shape;384;p11: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1: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6" name="Google Shape;38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7" name="Google Shape;38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400" name="Google Shape;400;p12: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1" name="Google Shape;401;p12: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2" name="Google Shape;402;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3" name="Google Shape;40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414" name="Google Shape;414;p13: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5" name="Google Shape;415;p13: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6" name="Google Shape;416;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7" name="Google Shape;41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428" name="Google Shape;428;p14: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9" name="Google Shape;429;p14:notes"/>
          <p:cNvSpPr txBox="1"/>
          <p:nvPr/>
        </p:nvSpPr>
        <p:spPr>
          <a:xfrm>
            <a:off x="4008101"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0" name="Google Shape;430;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08ec38791a_1_0:notes"/>
          <p:cNvSpPr txBox="1"/>
          <p:nvPr>
            <p:ph idx="1" type="body"/>
          </p:nvPr>
        </p:nvSpPr>
        <p:spPr>
          <a:xfrm>
            <a:off x="685800" y="4400550"/>
            <a:ext cx="5486400" cy="3600300"/>
          </a:xfrm>
          <a:prstGeom prst="rect">
            <a:avLst/>
          </a:prstGeom>
          <a:noFill/>
          <a:ln>
            <a:noFill/>
          </a:ln>
        </p:spPr>
        <p:txBody>
          <a:bodyPr anchorCtr="0" anchor="t" bIns="45575" lIns="91225" spcFirstLastPara="1" rIns="91225" wrap="square" tIns="45575">
            <a:noAutofit/>
          </a:bodyPr>
          <a:lstStyle/>
          <a:p>
            <a:pPr indent="0" lvl="0" marL="0" rtl="0" algn="l">
              <a:lnSpc>
                <a:spcPct val="100000"/>
              </a:lnSpc>
              <a:spcBef>
                <a:spcPts val="0"/>
              </a:spcBef>
              <a:spcAft>
                <a:spcPts val="0"/>
              </a:spcAft>
              <a:buSzPts val="1400"/>
              <a:buNone/>
            </a:pPr>
            <a:r>
              <a:t/>
            </a:r>
            <a:endParaRPr/>
          </a:p>
        </p:txBody>
      </p:sp>
      <p:sp>
        <p:nvSpPr>
          <p:cNvPr id="445" name="Google Shape;445;g208ec38791a_1_0: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0fa0896873_2_0:notes"/>
          <p:cNvSpPr txBox="1"/>
          <p:nvPr>
            <p:ph idx="12" type="sldNum"/>
          </p:nvPr>
        </p:nvSpPr>
        <p:spPr>
          <a:xfrm>
            <a:off x="3884613" y="8685213"/>
            <a:ext cx="2971800" cy="458700"/>
          </a:xfrm>
          <a:prstGeom prst="rect">
            <a:avLst/>
          </a:prstGeom>
          <a:noFill/>
          <a:ln>
            <a:noFill/>
          </a:ln>
        </p:spPr>
        <p:txBody>
          <a:bodyPr anchorCtr="0" anchor="b" bIns="45475" lIns="91025" spcFirstLastPara="1" rIns="91025" wrap="square" tIns="45475">
            <a:noAutofit/>
          </a:bodyPr>
          <a:lstStyle/>
          <a:p>
            <a:pPr indent="0" lvl="0" marL="0" rtl="0" algn="r">
              <a:lnSpc>
                <a:spcPct val="100000"/>
              </a:lnSpc>
              <a:spcBef>
                <a:spcPts val="0"/>
              </a:spcBef>
              <a:spcAft>
                <a:spcPts val="0"/>
              </a:spcAft>
              <a:buSzPts val="1400"/>
              <a:buNone/>
            </a:pPr>
            <a:r>
              <a:t/>
            </a:r>
            <a:endParaRPr/>
          </a:p>
        </p:txBody>
      </p:sp>
      <p:sp>
        <p:nvSpPr>
          <p:cNvPr id="456" name="Google Shape;456;g20fa0896873_2_0:notes"/>
          <p:cNvSpPr txBox="1"/>
          <p:nvPr/>
        </p:nvSpPr>
        <p:spPr>
          <a:xfrm>
            <a:off x="4165881" y="9155538"/>
            <a:ext cx="3188100" cy="482400"/>
          </a:xfrm>
          <a:prstGeom prst="rect">
            <a:avLst/>
          </a:prstGeom>
          <a:noFill/>
          <a:ln>
            <a:noFill/>
          </a:ln>
        </p:spPr>
        <p:txBody>
          <a:bodyPr anchorCtr="0" anchor="b" bIns="49400" lIns="98900" spcFirstLastPara="1" rIns="98900" wrap="square" tIns="494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7" name="Google Shape;457;g20fa0896873_2_0:notes"/>
          <p:cNvSpPr txBox="1"/>
          <p:nvPr/>
        </p:nvSpPr>
        <p:spPr>
          <a:xfrm>
            <a:off x="4165881" y="9155538"/>
            <a:ext cx="3188100" cy="482400"/>
          </a:xfrm>
          <a:prstGeom prst="rect">
            <a:avLst/>
          </a:prstGeom>
          <a:noFill/>
          <a:ln>
            <a:noFill/>
          </a:ln>
        </p:spPr>
        <p:txBody>
          <a:bodyPr anchorCtr="0" anchor="b" bIns="49400" lIns="98900" spcFirstLastPara="1" rIns="98900" wrap="square" tIns="494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8" name="Google Shape;458;g20fa0896873_2_0: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9" name="Google Shape;459;g20fa0896873_2_0: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0fa0896873_2_14: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p:txBody>
      </p:sp>
      <p:sp>
        <p:nvSpPr>
          <p:cNvPr id="471" name="Google Shape;471;g20fa0896873_2_14: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0fa0896873_2_23: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20fa0896873_2_23: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p:txBody>
      </p:sp>
      <p:sp>
        <p:nvSpPr>
          <p:cNvPr id="482" name="Google Shape;482;g20fa0896873_2_23:notes"/>
          <p:cNvSpPr txBox="1"/>
          <p:nvPr>
            <p:ph idx="12" type="sldNum"/>
          </p:nvPr>
        </p:nvSpPr>
        <p:spPr>
          <a:xfrm>
            <a:off x="3884613" y="8685213"/>
            <a:ext cx="2971800" cy="458700"/>
          </a:xfrm>
          <a:prstGeom prst="rect">
            <a:avLst/>
          </a:prstGeom>
          <a:noFill/>
          <a:ln>
            <a:noFill/>
          </a:ln>
        </p:spPr>
        <p:txBody>
          <a:bodyPr anchorCtr="0" anchor="b" bIns="45475" lIns="91025" spcFirstLastPara="1" rIns="91025" wrap="square" tIns="45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0fa0896873_2_43: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p:txBody>
      </p:sp>
      <p:sp>
        <p:nvSpPr>
          <p:cNvPr id="494" name="Google Shape;494;g20fa0896873_2_43: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0fa0896873_2_54: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p:txBody>
      </p:sp>
      <p:sp>
        <p:nvSpPr>
          <p:cNvPr id="506" name="Google Shape;506;g20fa0896873_2_54: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0fa0896873_2_70:notes"/>
          <p:cNvSpPr txBox="1"/>
          <p:nvPr>
            <p:ph idx="1" type="body"/>
          </p:nvPr>
        </p:nvSpPr>
        <p:spPr>
          <a:xfrm>
            <a:off x="685800" y="4400550"/>
            <a:ext cx="5486400" cy="3600300"/>
          </a:xfrm>
          <a:prstGeom prst="rect">
            <a:avLst/>
          </a:prstGeom>
          <a:noFill/>
          <a:ln>
            <a:noFill/>
          </a:ln>
        </p:spPr>
        <p:txBody>
          <a:bodyPr anchorCtr="0" anchor="t" bIns="45475" lIns="91025" spcFirstLastPara="1" rIns="91025" wrap="square" tIns="45475">
            <a:noAutofit/>
          </a:bodyPr>
          <a:lstStyle/>
          <a:p>
            <a:pPr indent="0" lvl="0" marL="0" rtl="0" algn="l">
              <a:lnSpc>
                <a:spcPct val="100000"/>
              </a:lnSpc>
              <a:spcBef>
                <a:spcPts val="0"/>
              </a:spcBef>
              <a:spcAft>
                <a:spcPts val="0"/>
              </a:spcAft>
              <a:buSzPts val="1400"/>
              <a:buNone/>
            </a:pPr>
            <a:r>
              <a:t/>
            </a:r>
            <a:endParaRPr/>
          </a:p>
        </p:txBody>
      </p:sp>
      <p:sp>
        <p:nvSpPr>
          <p:cNvPr id="523" name="Google Shape;523;g20fa0896873_2_70:notes"/>
          <p:cNvSpPr/>
          <p:nvPr>
            <p:ph idx="2" type="sldImg"/>
          </p:nvPr>
        </p:nvSpPr>
        <p:spPr>
          <a:xfrm>
            <a:off x="1388768" y="1142614"/>
            <a:ext cx="40803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08ff54b938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g208ff54b938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8959690c55_9_8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18959690c55_9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g18959690c55_9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8959690c55_9_10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g18959690c55_9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6" name="Google Shape;566;g18959690c55_9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18959690c55_9_1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18959690c55_9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g18959690c55_9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8959690c55_9_1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18959690c55_9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g18959690c55_9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18959690c55_9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18959690c55_9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5" name="Google Shape;605;g18959690c55_9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8959690c55_9_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8" name="Google Shape;618;g18959690c55_9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9" name="Google Shape;619;g18959690c55_9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8959690c55_9_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18959690c55_9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g18959690c55_9_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8959690c55_9_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18959690c55_9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g18959690c55_9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8959690c55_9_1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18959690c55_9_1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3" name="Google Shape;663;g18959690c55_9_1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18959690c55_9_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18959690c55_9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7" name="Google Shape;677;g18959690c55_9_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b69c63e80f_0_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b69c63e80f_0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g2b69c63e80f_0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b69c63e80f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b69c63e80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2b69c63e80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8959690c55_2_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g18959690c55_2_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8959690c55_2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1" name="Google Shape;731;g18959690c55_2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8959690c55_2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2" name="Google Shape;742;g18959690c55_2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08ec38791a_2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208ec38791a_2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9" name="Google Shape;759;g208ec38791a_2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9b4fbdf704_1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773" name="Google Shape;773;g29b4fbdf704_1_1:notes"/>
          <p:cNvSpPr txBox="1"/>
          <p:nvPr/>
        </p:nvSpPr>
        <p:spPr>
          <a:xfrm>
            <a:off x="4008101"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4" name="Google Shape;774;g29b4fbdf704_1_1:notes"/>
          <p:cNvSpPr txBox="1"/>
          <p:nvPr/>
        </p:nvSpPr>
        <p:spPr>
          <a:xfrm>
            <a:off x="4008101"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5" name="Google Shape;775;g29b4fbdf704_1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6" name="Google Shape;776;g29b4fbdf704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baab5924b8_1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789" name="Google Shape;789;g2baab5924b8_1_3:notes"/>
          <p:cNvSpPr txBox="1"/>
          <p:nvPr/>
        </p:nvSpPr>
        <p:spPr>
          <a:xfrm>
            <a:off x="4008101"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0" name="Google Shape;790;g2baab5924b8_1_3:notes"/>
          <p:cNvSpPr txBox="1"/>
          <p:nvPr/>
        </p:nvSpPr>
        <p:spPr>
          <a:xfrm>
            <a:off x="4008101"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1" name="Google Shape;791;g2baab5924b8_1_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2" name="Google Shape;792;g2baab5924b8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9b4fbdf704_1_1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29b4fbdf704_1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g29b4fbdf704_1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699ef8b8e0_1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2699ef8b8e0_1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2" name="Google Shape;852;g2699ef8b8e0_1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9b4fbdf704_1_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29b4fbdf704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g29b4fbdf704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8959690c55_2_17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18959690c55_2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g18959690c55_2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08ef7ad7f3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208ef7ad7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8" name="Google Shape;898;g208ef7ad7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0" name="Google Shape;910;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2" name="Google Shape;92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278" name="Google Shape;278;p7:notes"/>
          <p:cNvSpPr txBox="1"/>
          <p:nvPr/>
        </p:nvSpPr>
        <p:spPr>
          <a:xfrm>
            <a:off x="4008100"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7:notes"/>
          <p:cNvSpPr txBox="1"/>
          <p:nvPr/>
        </p:nvSpPr>
        <p:spPr>
          <a:xfrm>
            <a:off x="4008100" y="8899034"/>
            <a:ext cx="3067374" cy="468792"/>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0" name="Google Shape;28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64a9f12d08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322" name="Google Shape;322;g264a9f12d08_0_6:notes"/>
          <p:cNvSpPr txBox="1"/>
          <p:nvPr/>
        </p:nvSpPr>
        <p:spPr>
          <a:xfrm>
            <a:off x="4008100"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3" name="Google Shape;323;g264a9f12d08_0_6:notes"/>
          <p:cNvSpPr txBox="1"/>
          <p:nvPr/>
        </p:nvSpPr>
        <p:spPr>
          <a:xfrm>
            <a:off x="4008100" y="8899034"/>
            <a:ext cx="3067500" cy="468900"/>
          </a:xfrm>
          <a:prstGeom prst="rect">
            <a:avLst/>
          </a:prstGeom>
          <a:noFill/>
          <a:ln>
            <a:noFill/>
          </a:ln>
        </p:spPr>
        <p:txBody>
          <a:bodyPr anchorCtr="0" anchor="b" bIns="46100" lIns="92200" spcFirstLastPara="1" rIns="92200" wrap="square" tIns="461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g264a9f12d08_0_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5" name="Google Shape;325;g264a9f12d08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1" name="Google Shape;36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37"/>
          <p:cNvPicPr preferRelativeResize="0"/>
          <p:nvPr/>
        </p:nvPicPr>
        <p:blipFill rotWithShape="1">
          <a:blip r:embed="rId2">
            <a:alphaModFix/>
          </a:blip>
          <a:srcRect b="0" l="0" r="0" t="0"/>
          <a:stretch/>
        </p:blipFill>
        <p:spPr>
          <a:xfrm>
            <a:off x="0" y="47381"/>
            <a:ext cx="9144000" cy="6190133"/>
          </a:xfrm>
          <a:prstGeom prst="rect">
            <a:avLst/>
          </a:prstGeom>
          <a:noFill/>
          <a:ln>
            <a:noFill/>
          </a:ln>
        </p:spPr>
      </p:pic>
      <p:sp>
        <p:nvSpPr>
          <p:cNvPr id="13" name="Google Shape;13;p3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73" name="Shape 73"/>
        <p:cNvGrpSpPr/>
        <p:nvPr/>
      </p:nvGrpSpPr>
      <p:grpSpPr>
        <a:xfrm>
          <a:off x="0" y="0"/>
          <a:ext cx="0" cy="0"/>
          <a:chOff x="0" y="0"/>
          <a:chExt cx="0" cy="0"/>
        </a:xfrm>
      </p:grpSpPr>
      <p:sp>
        <p:nvSpPr>
          <p:cNvPr id="74" name="Google Shape;74;p47"/>
          <p:cNvSpPr/>
          <p:nvPr>
            <p:ph idx="2" type="pic"/>
          </p:nvPr>
        </p:nvSpPr>
        <p:spPr>
          <a:xfrm>
            <a:off x="0" y="584200"/>
            <a:ext cx="9144000" cy="3536108"/>
          </a:xfrm>
          <a:prstGeom prst="rect">
            <a:avLst/>
          </a:prstGeom>
          <a:noFill/>
          <a:ln>
            <a:noFill/>
          </a:ln>
        </p:spPr>
      </p:sp>
      <p:cxnSp>
        <p:nvCxnSpPr>
          <p:cNvPr id="75" name="Google Shape;75;p47"/>
          <p:cNvCxnSpPr/>
          <p:nvPr/>
        </p:nvCxnSpPr>
        <p:spPr>
          <a:xfrm>
            <a:off x="190042" y="584200"/>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76" name="Google Shape;76;p47"/>
          <p:cNvSpPr txBox="1"/>
          <p:nvPr>
            <p:ph idx="1" type="body"/>
          </p:nvPr>
        </p:nvSpPr>
        <p:spPr>
          <a:xfrm>
            <a:off x="25971" y="1798638"/>
            <a:ext cx="9082533" cy="1041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rgbClr val="152A5A"/>
              </a:buClr>
              <a:buSzPts val="5400"/>
              <a:buFont typeface="Arial"/>
              <a:buNone/>
              <a:defRPr b="1" i="0" sz="5400" u="none" cap="none" strike="noStrike">
                <a:solidFill>
                  <a:srgbClr val="152A5A"/>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77" name="Google Shape;77;p47"/>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solidFill>
                  <a:srgbClr val="152A5A"/>
                </a:solidFill>
                <a:latin typeface="Calibri"/>
                <a:ea typeface="Calibri"/>
                <a:cs typeface="Calibri"/>
                <a:sym typeface="Calibri"/>
              </a:defRPr>
            </a:lvl1pPr>
            <a:lvl2pPr lvl="1">
              <a:buNone/>
              <a:defRPr>
                <a:solidFill>
                  <a:srgbClr val="152A5A"/>
                </a:solidFill>
                <a:latin typeface="Calibri"/>
                <a:ea typeface="Calibri"/>
                <a:cs typeface="Calibri"/>
                <a:sym typeface="Calibri"/>
              </a:defRPr>
            </a:lvl2pPr>
            <a:lvl3pPr lvl="2">
              <a:buNone/>
              <a:defRPr>
                <a:solidFill>
                  <a:srgbClr val="152A5A"/>
                </a:solidFill>
                <a:latin typeface="Calibri"/>
                <a:ea typeface="Calibri"/>
                <a:cs typeface="Calibri"/>
                <a:sym typeface="Calibri"/>
              </a:defRPr>
            </a:lvl3pPr>
            <a:lvl4pPr lvl="3">
              <a:buNone/>
              <a:defRPr>
                <a:solidFill>
                  <a:srgbClr val="152A5A"/>
                </a:solidFill>
                <a:latin typeface="Calibri"/>
                <a:ea typeface="Calibri"/>
                <a:cs typeface="Calibri"/>
                <a:sym typeface="Calibri"/>
              </a:defRPr>
            </a:lvl4pPr>
            <a:lvl5pPr lvl="4">
              <a:buNone/>
              <a:defRPr>
                <a:solidFill>
                  <a:srgbClr val="152A5A"/>
                </a:solidFill>
                <a:latin typeface="Calibri"/>
                <a:ea typeface="Calibri"/>
                <a:cs typeface="Calibri"/>
                <a:sym typeface="Calibri"/>
              </a:defRPr>
            </a:lvl5pPr>
            <a:lvl6pPr lvl="5">
              <a:buNone/>
              <a:defRPr>
                <a:solidFill>
                  <a:srgbClr val="152A5A"/>
                </a:solidFill>
                <a:latin typeface="Calibri"/>
                <a:ea typeface="Calibri"/>
                <a:cs typeface="Calibri"/>
                <a:sym typeface="Calibri"/>
              </a:defRPr>
            </a:lvl6pPr>
            <a:lvl7pPr lvl="6">
              <a:buNone/>
              <a:defRPr>
                <a:solidFill>
                  <a:srgbClr val="152A5A"/>
                </a:solidFill>
                <a:latin typeface="Calibri"/>
                <a:ea typeface="Calibri"/>
                <a:cs typeface="Calibri"/>
                <a:sym typeface="Calibri"/>
              </a:defRPr>
            </a:lvl7pPr>
            <a:lvl8pPr lvl="7">
              <a:buNone/>
              <a:defRPr>
                <a:solidFill>
                  <a:srgbClr val="152A5A"/>
                </a:solidFill>
                <a:latin typeface="Calibri"/>
                <a:ea typeface="Calibri"/>
                <a:cs typeface="Calibri"/>
                <a:sym typeface="Calibri"/>
              </a:defRPr>
            </a:lvl8pPr>
            <a:lvl9pPr lvl="8">
              <a:buNone/>
              <a:defRPr>
                <a:solidFill>
                  <a:srgbClr val="152A5A"/>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3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1500"/>
                                        <p:tgtEl>
                                          <p:spTgt spid="74"/>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6">
                                            <p:txEl>
                                              <p:pRg end="0" st="0"/>
                                            </p:txEl>
                                          </p:spTgt>
                                        </p:tgtEl>
                                        <p:attrNameLst>
                                          <p:attrName>style.visibility</p:attrName>
                                        </p:attrNameLst>
                                      </p:cBhvr>
                                      <p:to>
                                        <p:strVal val="visible"/>
                                      </p:to>
                                    </p:set>
                                    <p:animEffect filter="fade" transition="in">
                                      <p:cBhvr>
                                        <p:cTn dur="500"/>
                                        <p:tgtEl>
                                          <p:spTgt spid="76">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6">
                                            <p:txEl>
                                              <p:pRg end="1" st="1"/>
                                            </p:txEl>
                                          </p:spTgt>
                                        </p:tgtEl>
                                        <p:attrNameLst>
                                          <p:attrName>style.visibility</p:attrName>
                                        </p:attrNameLst>
                                      </p:cBhvr>
                                      <p:to>
                                        <p:strVal val="visible"/>
                                      </p:to>
                                    </p:set>
                                    <p:animEffect filter="fade" transition="in">
                                      <p:cBhvr>
                                        <p:cTn dur="500"/>
                                        <p:tgtEl>
                                          <p:spTgt spid="76">
                                            <p:txEl>
                                              <p:pRg end="1" st="1"/>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6">
                                            <p:txEl>
                                              <p:pRg end="2" st="2"/>
                                            </p:txEl>
                                          </p:spTgt>
                                        </p:tgtEl>
                                        <p:attrNameLst>
                                          <p:attrName>style.visibility</p:attrName>
                                        </p:attrNameLst>
                                      </p:cBhvr>
                                      <p:to>
                                        <p:strVal val="visible"/>
                                      </p:to>
                                    </p:set>
                                    <p:animEffect filter="fade" transition="in">
                                      <p:cBhvr>
                                        <p:cTn dur="500"/>
                                        <p:tgtEl>
                                          <p:spTgt spid="76">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6">
                                            <p:txEl>
                                              <p:pRg end="3" st="3"/>
                                            </p:txEl>
                                          </p:spTgt>
                                        </p:tgtEl>
                                        <p:attrNameLst>
                                          <p:attrName>style.visibility</p:attrName>
                                        </p:attrNameLst>
                                      </p:cBhvr>
                                      <p:to>
                                        <p:strVal val="visible"/>
                                      </p:to>
                                    </p:set>
                                    <p:animEffect filter="fade" transition="in">
                                      <p:cBhvr>
                                        <p:cTn dur="500"/>
                                        <p:tgtEl>
                                          <p:spTgt spid="76">
                                            <p:txEl>
                                              <p:pRg end="3" st="3"/>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76">
                                            <p:txEl>
                                              <p:pRg end="4" st="4"/>
                                            </p:txEl>
                                          </p:spTgt>
                                        </p:tgtEl>
                                        <p:attrNameLst>
                                          <p:attrName>style.visibility</p:attrName>
                                        </p:attrNameLst>
                                      </p:cBhvr>
                                      <p:to>
                                        <p:strVal val="visible"/>
                                      </p:to>
                                    </p:set>
                                    <p:animEffect filter="fade" transition="in">
                                      <p:cBhvr>
                                        <p:cTn dur="500"/>
                                        <p:tgtEl>
                                          <p:spTgt spid="76">
                                            <p:txEl>
                                              <p:pRg end="4" st="4"/>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76">
                                            <p:txEl>
                                              <p:pRg end="5" st="5"/>
                                            </p:txEl>
                                          </p:spTgt>
                                        </p:tgtEl>
                                        <p:attrNameLst>
                                          <p:attrName>style.visibility</p:attrName>
                                        </p:attrNameLst>
                                      </p:cBhvr>
                                      <p:to>
                                        <p:strVal val="visible"/>
                                      </p:to>
                                    </p:set>
                                    <p:animEffect filter="fade" transition="in">
                                      <p:cBhvr>
                                        <p:cTn dur="500"/>
                                        <p:tgtEl>
                                          <p:spTgt spid="76">
                                            <p:txEl>
                                              <p:pRg end="5" st="5"/>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76">
                                            <p:txEl>
                                              <p:pRg end="6" st="6"/>
                                            </p:txEl>
                                          </p:spTgt>
                                        </p:tgtEl>
                                        <p:attrNameLst>
                                          <p:attrName>style.visibility</p:attrName>
                                        </p:attrNameLst>
                                      </p:cBhvr>
                                      <p:to>
                                        <p:strVal val="visible"/>
                                      </p:to>
                                    </p:set>
                                    <p:animEffect filter="fade" transition="in">
                                      <p:cBhvr>
                                        <p:cTn dur="500"/>
                                        <p:tgtEl>
                                          <p:spTgt spid="76">
                                            <p:txEl>
                                              <p:pRg end="6" st="6"/>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76">
                                            <p:txEl>
                                              <p:pRg end="7" st="7"/>
                                            </p:txEl>
                                          </p:spTgt>
                                        </p:tgtEl>
                                        <p:attrNameLst>
                                          <p:attrName>style.visibility</p:attrName>
                                        </p:attrNameLst>
                                      </p:cBhvr>
                                      <p:to>
                                        <p:strVal val="visible"/>
                                      </p:to>
                                    </p:set>
                                    <p:animEffect filter="fade" transition="in">
                                      <p:cBhvr>
                                        <p:cTn dur="500"/>
                                        <p:tgtEl>
                                          <p:spTgt spid="76">
                                            <p:txEl>
                                              <p:pRg end="7" st="7"/>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76">
                                            <p:txEl>
                                              <p:pRg end="8" st="8"/>
                                            </p:txEl>
                                          </p:spTgt>
                                        </p:tgtEl>
                                        <p:attrNameLst>
                                          <p:attrName>style.visibility</p:attrName>
                                        </p:attrNameLst>
                                      </p:cBhvr>
                                      <p:to>
                                        <p:strVal val="visible"/>
                                      </p:to>
                                    </p:set>
                                    <p:animEffect filter="fade" transition="in">
                                      <p:cBhvr>
                                        <p:cTn dur="500"/>
                                        <p:tgtEl>
                                          <p:spTgt spid="7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spTree>
      <p:nvGrpSpPr>
        <p:cNvPr id="78" name="Shape 78"/>
        <p:cNvGrpSpPr/>
        <p:nvPr/>
      </p:nvGrpSpPr>
      <p:grpSpPr>
        <a:xfrm>
          <a:off x="0" y="0"/>
          <a:ext cx="0" cy="0"/>
          <a:chOff x="0" y="0"/>
          <a:chExt cx="0" cy="0"/>
        </a:xfrm>
      </p:grpSpPr>
      <p:sp>
        <p:nvSpPr>
          <p:cNvPr id="79" name="Google Shape;79;p48"/>
          <p:cNvSpPr/>
          <p:nvPr>
            <p:ph idx="2" type="pic"/>
          </p:nvPr>
        </p:nvSpPr>
        <p:spPr>
          <a:xfrm>
            <a:off x="0" y="584200"/>
            <a:ext cx="9144000" cy="3536108"/>
          </a:xfrm>
          <a:prstGeom prst="rect">
            <a:avLst/>
          </a:prstGeom>
          <a:noFill/>
          <a:ln>
            <a:noFill/>
          </a:ln>
        </p:spPr>
      </p:sp>
      <p:cxnSp>
        <p:nvCxnSpPr>
          <p:cNvPr id="80" name="Google Shape;80;p48"/>
          <p:cNvCxnSpPr/>
          <p:nvPr/>
        </p:nvCxnSpPr>
        <p:spPr>
          <a:xfrm>
            <a:off x="190042" y="584200"/>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81" name="Google Shape;81;p48"/>
          <p:cNvSpPr txBox="1"/>
          <p:nvPr>
            <p:ph idx="1" type="body"/>
          </p:nvPr>
        </p:nvSpPr>
        <p:spPr>
          <a:xfrm>
            <a:off x="0" y="584200"/>
            <a:ext cx="9082533" cy="10414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4050"/>
              <a:buFont typeface="Arial"/>
              <a:buNone/>
              <a:defRPr b="1" i="0" sz="4050" u="none" cap="none" strike="noStrike">
                <a:solidFill>
                  <a:schemeClr val="lt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2" name="Google Shape;82;p4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solidFill>
                  <a:schemeClr val="lt1"/>
                </a:solidFill>
                <a:latin typeface="Calibri"/>
                <a:ea typeface="Calibri"/>
                <a:cs typeface="Calibri"/>
                <a:sym typeface="Calibri"/>
              </a:defRPr>
            </a:lvl1pPr>
            <a:lvl2pPr lvl="1">
              <a:buNone/>
              <a:defRPr>
                <a:solidFill>
                  <a:schemeClr val="lt1"/>
                </a:solidFill>
                <a:latin typeface="Calibri"/>
                <a:ea typeface="Calibri"/>
                <a:cs typeface="Calibri"/>
                <a:sym typeface="Calibri"/>
              </a:defRPr>
            </a:lvl2pPr>
            <a:lvl3pPr lvl="2">
              <a:buNone/>
              <a:defRPr>
                <a:solidFill>
                  <a:schemeClr val="lt1"/>
                </a:solidFill>
                <a:latin typeface="Calibri"/>
                <a:ea typeface="Calibri"/>
                <a:cs typeface="Calibri"/>
                <a:sym typeface="Calibri"/>
              </a:defRPr>
            </a:lvl3pPr>
            <a:lvl4pPr lvl="3">
              <a:buNone/>
              <a:defRPr>
                <a:solidFill>
                  <a:schemeClr val="lt1"/>
                </a:solidFill>
                <a:latin typeface="Calibri"/>
                <a:ea typeface="Calibri"/>
                <a:cs typeface="Calibri"/>
                <a:sym typeface="Calibri"/>
              </a:defRPr>
            </a:lvl4pPr>
            <a:lvl5pPr lvl="4">
              <a:buNone/>
              <a:defRPr>
                <a:solidFill>
                  <a:schemeClr val="lt1"/>
                </a:solidFill>
                <a:latin typeface="Calibri"/>
                <a:ea typeface="Calibri"/>
                <a:cs typeface="Calibri"/>
                <a:sym typeface="Calibri"/>
              </a:defRPr>
            </a:lvl5pPr>
            <a:lvl6pPr lvl="5">
              <a:buNone/>
              <a:defRPr>
                <a:solidFill>
                  <a:schemeClr val="lt1"/>
                </a:solidFill>
                <a:latin typeface="Calibri"/>
                <a:ea typeface="Calibri"/>
                <a:cs typeface="Calibri"/>
                <a:sym typeface="Calibri"/>
              </a:defRPr>
            </a:lvl6pPr>
            <a:lvl7pPr lvl="6">
              <a:buNone/>
              <a:defRPr>
                <a:solidFill>
                  <a:schemeClr val="lt1"/>
                </a:solidFill>
                <a:latin typeface="Calibri"/>
                <a:ea typeface="Calibri"/>
                <a:cs typeface="Calibri"/>
                <a:sym typeface="Calibri"/>
              </a:defRPr>
            </a:lvl7pPr>
            <a:lvl8pPr lvl="7">
              <a:buNone/>
              <a:defRPr>
                <a:solidFill>
                  <a:schemeClr val="lt1"/>
                </a:solidFill>
                <a:latin typeface="Calibri"/>
                <a:ea typeface="Calibri"/>
                <a:cs typeface="Calibri"/>
                <a:sym typeface="Calibri"/>
              </a:defRPr>
            </a:lvl8pPr>
            <a:lvl9pPr lvl="8">
              <a:buNone/>
              <a:defRPr>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30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1500"/>
                                        <p:tgtEl>
                                          <p:spTgt spid="79"/>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1">
                                            <p:txEl>
                                              <p:pRg end="0" st="0"/>
                                            </p:txEl>
                                          </p:spTgt>
                                        </p:tgtEl>
                                        <p:attrNameLst>
                                          <p:attrName>style.visibility</p:attrName>
                                        </p:attrNameLst>
                                      </p:cBhvr>
                                      <p:to>
                                        <p:strVal val="visible"/>
                                      </p:to>
                                    </p:set>
                                    <p:animEffect filter="fade" transition="in">
                                      <p:cBhvr>
                                        <p:cTn dur="500"/>
                                        <p:tgtEl>
                                          <p:spTgt spid="81">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1">
                                            <p:txEl>
                                              <p:pRg end="1" st="1"/>
                                            </p:txEl>
                                          </p:spTgt>
                                        </p:tgtEl>
                                        <p:attrNameLst>
                                          <p:attrName>style.visibility</p:attrName>
                                        </p:attrNameLst>
                                      </p:cBhvr>
                                      <p:to>
                                        <p:strVal val="visible"/>
                                      </p:to>
                                    </p:set>
                                    <p:animEffect filter="fade" transition="in">
                                      <p:cBhvr>
                                        <p:cTn dur="500"/>
                                        <p:tgtEl>
                                          <p:spTgt spid="81">
                                            <p:txEl>
                                              <p:pRg end="1" st="1"/>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1">
                                            <p:txEl>
                                              <p:pRg end="2" st="2"/>
                                            </p:txEl>
                                          </p:spTgt>
                                        </p:tgtEl>
                                        <p:attrNameLst>
                                          <p:attrName>style.visibility</p:attrName>
                                        </p:attrNameLst>
                                      </p:cBhvr>
                                      <p:to>
                                        <p:strVal val="visible"/>
                                      </p:to>
                                    </p:set>
                                    <p:animEffect filter="fade" transition="in">
                                      <p:cBhvr>
                                        <p:cTn dur="500"/>
                                        <p:tgtEl>
                                          <p:spTgt spid="8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81">
                                            <p:txEl>
                                              <p:pRg end="3" st="3"/>
                                            </p:txEl>
                                          </p:spTgt>
                                        </p:tgtEl>
                                        <p:attrNameLst>
                                          <p:attrName>style.visibility</p:attrName>
                                        </p:attrNameLst>
                                      </p:cBhvr>
                                      <p:to>
                                        <p:strVal val="visible"/>
                                      </p:to>
                                    </p:set>
                                    <p:animEffect filter="fade" transition="in">
                                      <p:cBhvr>
                                        <p:cTn dur="500"/>
                                        <p:tgtEl>
                                          <p:spTgt spid="81">
                                            <p:txEl>
                                              <p:pRg end="3" st="3"/>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81">
                                            <p:txEl>
                                              <p:pRg end="4" st="4"/>
                                            </p:txEl>
                                          </p:spTgt>
                                        </p:tgtEl>
                                        <p:attrNameLst>
                                          <p:attrName>style.visibility</p:attrName>
                                        </p:attrNameLst>
                                      </p:cBhvr>
                                      <p:to>
                                        <p:strVal val="visible"/>
                                      </p:to>
                                    </p:set>
                                    <p:animEffect filter="fade" transition="in">
                                      <p:cBhvr>
                                        <p:cTn dur="500"/>
                                        <p:tgtEl>
                                          <p:spTgt spid="81">
                                            <p:txEl>
                                              <p:pRg end="4" st="4"/>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81">
                                            <p:txEl>
                                              <p:pRg end="5" st="5"/>
                                            </p:txEl>
                                          </p:spTgt>
                                        </p:tgtEl>
                                        <p:attrNameLst>
                                          <p:attrName>style.visibility</p:attrName>
                                        </p:attrNameLst>
                                      </p:cBhvr>
                                      <p:to>
                                        <p:strVal val="visible"/>
                                      </p:to>
                                    </p:set>
                                    <p:animEffect filter="fade" transition="in">
                                      <p:cBhvr>
                                        <p:cTn dur="500"/>
                                        <p:tgtEl>
                                          <p:spTgt spid="81">
                                            <p:txEl>
                                              <p:pRg end="5" st="5"/>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81">
                                            <p:txEl>
                                              <p:pRg end="6" st="6"/>
                                            </p:txEl>
                                          </p:spTgt>
                                        </p:tgtEl>
                                        <p:attrNameLst>
                                          <p:attrName>style.visibility</p:attrName>
                                        </p:attrNameLst>
                                      </p:cBhvr>
                                      <p:to>
                                        <p:strVal val="visible"/>
                                      </p:to>
                                    </p:set>
                                    <p:animEffect filter="fade" transition="in">
                                      <p:cBhvr>
                                        <p:cTn dur="500"/>
                                        <p:tgtEl>
                                          <p:spTgt spid="81">
                                            <p:txEl>
                                              <p:pRg end="6" st="6"/>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81">
                                            <p:txEl>
                                              <p:pRg end="7" st="7"/>
                                            </p:txEl>
                                          </p:spTgt>
                                        </p:tgtEl>
                                        <p:attrNameLst>
                                          <p:attrName>style.visibility</p:attrName>
                                        </p:attrNameLst>
                                      </p:cBhvr>
                                      <p:to>
                                        <p:strVal val="visible"/>
                                      </p:to>
                                    </p:set>
                                    <p:animEffect filter="fade" transition="in">
                                      <p:cBhvr>
                                        <p:cTn dur="500"/>
                                        <p:tgtEl>
                                          <p:spTgt spid="81">
                                            <p:txEl>
                                              <p:pRg end="7" st="7"/>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81">
                                            <p:txEl>
                                              <p:pRg end="8" st="8"/>
                                            </p:txEl>
                                          </p:spTgt>
                                        </p:tgtEl>
                                        <p:attrNameLst>
                                          <p:attrName>style.visibility</p:attrName>
                                        </p:attrNameLst>
                                      </p:cBhvr>
                                      <p:to>
                                        <p:strVal val="visible"/>
                                      </p:to>
                                    </p:set>
                                    <p:animEffect filter="fade" transition="in">
                                      <p:cBhvr>
                                        <p:cTn dur="500"/>
                                        <p:tgtEl>
                                          <p:spTgt spid="8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3" name="Shape 83"/>
        <p:cNvGrpSpPr/>
        <p:nvPr/>
      </p:nvGrpSpPr>
      <p:grpSpPr>
        <a:xfrm>
          <a:off x="0" y="0"/>
          <a:ext cx="0" cy="0"/>
          <a:chOff x="0" y="0"/>
          <a:chExt cx="0" cy="0"/>
        </a:xfrm>
      </p:grpSpPr>
      <p:sp>
        <p:nvSpPr>
          <p:cNvPr id="84" name="Google Shape;84;p49"/>
          <p:cNvSpPr/>
          <p:nvPr/>
        </p:nvSpPr>
        <p:spPr>
          <a:xfrm>
            <a:off x="0" y="1557075"/>
            <a:ext cx="6454379" cy="295751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85" name="Google Shape;85;p49"/>
          <p:cNvSpPr/>
          <p:nvPr>
            <p:ph idx="2" type="pic"/>
          </p:nvPr>
        </p:nvSpPr>
        <p:spPr>
          <a:xfrm>
            <a:off x="6454378" y="1554163"/>
            <a:ext cx="2689622" cy="2957512"/>
          </a:xfrm>
          <a:prstGeom prst="rect">
            <a:avLst/>
          </a:prstGeom>
          <a:noFill/>
          <a:ln>
            <a:noFill/>
          </a:ln>
        </p:spPr>
      </p:sp>
      <p:sp>
        <p:nvSpPr>
          <p:cNvPr id="86" name="Google Shape;86;p4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80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1000"/>
                                        <p:tgtEl>
                                          <p:spTgt spid="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30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7" name="Shape 87"/>
        <p:cNvGrpSpPr/>
        <p:nvPr/>
      </p:nvGrpSpPr>
      <p:grpSpPr>
        <a:xfrm>
          <a:off x="0" y="0"/>
          <a:ext cx="0" cy="0"/>
          <a:chOff x="0" y="0"/>
          <a:chExt cx="0" cy="0"/>
        </a:xfrm>
      </p:grpSpPr>
      <p:sp>
        <p:nvSpPr>
          <p:cNvPr id="88" name="Google Shape;88;p50"/>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9" name="Google Shape;89;p50"/>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75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lnSpc>
                <a:spcPct val="90000"/>
              </a:lnSpc>
              <a:spcBef>
                <a:spcPts val="375"/>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90" name="Google Shape;90;p50"/>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
        <p:nvSpPr>
          <p:cNvPr id="91" name="Google Shape;91;p5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2" name="Google Shape;92;p5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3" name="Google Shape;93;p50"/>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4" name="Shape 94"/>
        <p:cNvGrpSpPr/>
        <p:nvPr/>
      </p:nvGrpSpPr>
      <p:grpSpPr>
        <a:xfrm>
          <a:off x="0" y="0"/>
          <a:ext cx="0" cy="0"/>
          <a:chOff x="0" y="0"/>
          <a:chExt cx="0" cy="0"/>
        </a:xfrm>
      </p:grpSpPr>
      <p:sp>
        <p:nvSpPr>
          <p:cNvPr id="95" name="Google Shape;95;p51"/>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6" name="Google Shape;96;p51"/>
          <p:cNvSpPr/>
          <p:nvPr>
            <p:ph idx="2" type="pic"/>
          </p:nvPr>
        </p:nvSpPr>
        <p:spPr>
          <a:xfrm>
            <a:off x="3887391" y="987426"/>
            <a:ext cx="4629150" cy="4873625"/>
          </a:xfrm>
          <a:prstGeom prst="rect">
            <a:avLst/>
          </a:prstGeom>
          <a:noFill/>
          <a:ln>
            <a:noFill/>
          </a:ln>
        </p:spPr>
      </p:sp>
      <p:sp>
        <p:nvSpPr>
          <p:cNvPr id="97" name="Google Shape;97;p51"/>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050"/>
              <a:buFont typeface="Arial"/>
              <a:buNone/>
              <a:defRPr b="0" i="0" sz="105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5pPr>
            <a:lvl6pPr indent="-228600" lvl="5" marL="27432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6pPr>
            <a:lvl7pPr indent="-228600" lvl="6" marL="32004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7pPr>
            <a:lvl8pPr indent="-228600" lvl="7" marL="36576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8pPr>
            <a:lvl9pPr indent="-228600" lvl="8" marL="4114800" marR="0" rtl="0" algn="l">
              <a:lnSpc>
                <a:spcPct val="90000"/>
              </a:lnSpc>
              <a:spcBef>
                <a:spcPts val="375"/>
              </a:spcBef>
              <a:spcAft>
                <a:spcPts val="0"/>
              </a:spcAft>
              <a:buClr>
                <a:schemeClr val="dk1"/>
              </a:buClr>
              <a:buSzPts val="750"/>
              <a:buFont typeface="Arial"/>
              <a:buNone/>
              <a:defRPr b="0" i="0" sz="750" u="none" cap="none" strike="noStrike">
                <a:solidFill>
                  <a:schemeClr val="dk1"/>
                </a:solidFill>
                <a:latin typeface="Calibri"/>
                <a:ea typeface="Calibri"/>
                <a:cs typeface="Calibri"/>
                <a:sym typeface="Calibri"/>
              </a:defRPr>
            </a:lvl9pPr>
          </a:lstStyle>
          <a:p/>
        </p:txBody>
      </p:sp>
      <p:sp>
        <p:nvSpPr>
          <p:cNvPr id="98" name="Google Shape;98;p5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9" name="Google Shape;99;p5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0" name="Google Shape;100;p51"/>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1" name="Shape 101"/>
        <p:cNvGrpSpPr/>
        <p:nvPr/>
      </p:nvGrpSpPr>
      <p:grpSpPr>
        <a:xfrm>
          <a:off x="0" y="0"/>
          <a:ext cx="0" cy="0"/>
          <a:chOff x="0" y="0"/>
          <a:chExt cx="0" cy="0"/>
        </a:xfrm>
      </p:grpSpPr>
      <p:sp>
        <p:nvSpPr>
          <p:cNvPr id="102" name="Google Shape;102;p52"/>
          <p:cNvSpPr txBox="1"/>
          <p:nvPr>
            <p:ph type="title"/>
          </p:nvPr>
        </p:nvSpPr>
        <p:spPr>
          <a:xfrm>
            <a:off x="628650" y="365126"/>
            <a:ext cx="78867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 name="Google Shape;103;p52"/>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04" name="Google Shape;104;p5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5" name="Google Shape;105;p5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6" name="Google Shape;106;p52"/>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7" name="Shape 107"/>
        <p:cNvGrpSpPr/>
        <p:nvPr/>
      </p:nvGrpSpPr>
      <p:grpSpPr>
        <a:xfrm>
          <a:off x="0" y="0"/>
          <a:ext cx="0" cy="0"/>
          <a:chOff x="0" y="0"/>
          <a:chExt cx="0" cy="0"/>
        </a:xfrm>
      </p:grpSpPr>
      <p:sp>
        <p:nvSpPr>
          <p:cNvPr id="108" name="Google Shape;108;p53"/>
          <p:cNvSpPr txBox="1"/>
          <p:nvPr>
            <p:ph type="title"/>
          </p:nvPr>
        </p:nvSpPr>
        <p:spPr>
          <a:xfrm rot="5400000">
            <a:off x="4623594" y="2285207"/>
            <a:ext cx="5811838" cy="197167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 name="Google Shape;109;p53"/>
          <p:cNvSpPr txBox="1"/>
          <p:nvPr>
            <p:ph idx="1" type="body"/>
          </p:nvPr>
        </p:nvSpPr>
        <p:spPr>
          <a:xfrm rot="5400000">
            <a:off x="623094" y="370681"/>
            <a:ext cx="5811838" cy="5800725"/>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10" name="Google Shape;110;p53"/>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1" name="Google Shape;111;p53"/>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2" name="Google Shape;112;p53"/>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13" name="Shape 113"/>
        <p:cNvGrpSpPr/>
        <p:nvPr/>
      </p:nvGrpSpPr>
      <p:grpSpPr>
        <a:xfrm>
          <a:off x="0" y="0"/>
          <a:ext cx="0" cy="0"/>
          <a:chOff x="0" y="0"/>
          <a:chExt cx="0" cy="0"/>
        </a:xfrm>
      </p:grpSpPr>
      <p:sp>
        <p:nvSpPr>
          <p:cNvPr id="114" name="Google Shape;114;p5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5" name="Google Shape;115;p54"/>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16" name="Google Shape;116;p54"/>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7" name="Google Shape;117;p54"/>
          <p:cNvSpPr txBox="1"/>
          <p:nvPr>
            <p:ph idx="1" type="body"/>
          </p:nvPr>
        </p:nvSpPr>
        <p:spPr>
          <a:xfrm>
            <a:off x="0" y="0"/>
            <a:ext cx="3851920" cy="6858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icture">
  <p:cSld name="Two Picture">
    <p:spTree>
      <p:nvGrpSpPr>
        <p:cNvPr id="124" name="Shape 124"/>
        <p:cNvGrpSpPr/>
        <p:nvPr/>
      </p:nvGrpSpPr>
      <p:grpSpPr>
        <a:xfrm>
          <a:off x="0" y="0"/>
          <a:ext cx="0" cy="0"/>
          <a:chOff x="0" y="0"/>
          <a:chExt cx="0" cy="0"/>
        </a:xfrm>
      </p:grpSpPr>
      <p:sp>
        <p:nvSpPr>
          <p:cNvPr id="125" name="Google Shape;125;p45"/>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5"/>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7" name="Google Shape;127;p45"/>
          <p:cNvSpPr txBox="1"/>
          <p:nvPr>
            <p:ph idx="1" type="body"/>
          </p:nvPr>
        </p:nvSpPr>
        <p:spPr>
          <a:xfrm>
            <a:off x="914400" y="304801"/>
            <a:ext cx="3276600" cy="3124200"/>
          </a:xfrm>
          <a:prstGeom prst="rect">
            <a:avLst/>
          </a:prstGeom>
          <a:noFill/>
          <a:ln>
            <a:noFill/>
          </a:ln>
        </p:spPr>
        <p:txBody>
          <a:bodyPr anchorCtr="0" anchor="t" bIns="60950" lIns="121900" spcFirstLastPara="1" rIns="121900" wrap="square" tIns="60950">
            <a:normAutofit/>
          </a:bodyPr>
          <a:lstStyle>
            <a:lvl1pPr indent="-349250" lvl="0" marL="457200" algn="l">
              <a:lnSpc>
                <a:spcPct val="90000"/>
              </a:lnSpc>
              <a:spcBef>
                <a:spcPts val="1000"/>
              </a:spcBef>
              <a:spcAft>
                <a:spcPts val="0"/>
              </a:spcAft>
              <a:buClr>
                <a:schemeClr val="lt1"/>
              </a:buClr>
              <a:buSzPts val="1900"/>
              <a:buChar char="•"/>
              <a:defRPr sz="1900"/>
            </a:lvl1pPr>
            <a:lvl2pPr indent="-336550" lvl="1" marL="914400" algn="l">
              <a:lnSpc>
                <a:spcPct val="90000"/>
              </a:lnSpc>
              <a:spcBef>
                <a:spcPts val="500"/>
              </a:spcBef>
              <a:spcAft>
                <a:spcPts val="0"/>
              </a:spcAft>
              <a:buClr>
                <a:schemeClr val="lt1"/>
              </a:buClr>
              <a:buSzPts val="1700"/>
              <a:buChar char="•"/>
              <a:defRPr sz="1700"/>
            </a:lvl2pPr>
            <a:lvl3pPr indent="-317500" lvl="2" marL="1371600" algn="l">
              <a:lnSpc>
                <a:spcPct val="90000"/>
              </a:lnSpc>
              <a:spcBef>
                <a:spcPts val="500"/>
              </a:spcBef>
              <a:spcAft>
                <a:spcPts val="0"/>
              </a:spcAft>
              <a:buClr>
                <a:schemeClr val="lt1"/>
              </a:buClr>
              <a:buSzPts val="1400"/>
              <a:buChar char="•"/>
              <a:defRPr sz="1400"/>
            </a:lvl3pPr>
            <a:lvl4pPr indent="-317500" lvl="3" marL="1828800" algn="l">
              <a:lnSpc>
                <a:spcPct val="90000"/>
              </a:lnSpc>
              <a:spcBef>
                <a:spcPts val="500"/>
              </a:spcBef>
              <a:spcAft>
                <a:spcPts val="0"/>
              </a:spcAft>
              <a:buClr>
                <a:schemeClr val="lt1"/>
              </a:buClr>
              <a:buSzPts val="1400"/>
              <a:buChar char="•"/>
              <a:defRPr sz="1400"/>
            </a:lvl4pPr>
            <a:lvl5pPr indent="-317500" lvl="4" marL="2286000" algn="l">
              <a:lnSpc>
                <a:spcPct val="90000"/>
              </a:lnSpc>
              <a:spcBef>
                <a:spcPts val="500"/>
              </a:spcBef>
              <a:spcAft>
                <a:spcPts val="0"/>
              </a:spcAft>
              <a:buClr>
                <a:schemeClr val="lt1"/>
              </a:buClr>
              <a:buSzPts val="1400"/>
              <a:buChar char="•"/>
              <a:defRPr sz="1400"/>
            </a:lvl5pPr>
            <a:lvl6pPr indent="-317500" lvl="5" marL="2743200" algn="l">
              <a:lnSpc>
                <a:spcPct val="90000"/>
              </a:lnSpc>
              <a:spcBef>
                <a:spcPts val="500"/>
              </a:spcBef>
              <a:spcAft>
                <a:spcPts val="0"/>
              </a:spcAft>
              <a:buClr>
                <a:schemeClr val="lt1"/>
              </a:buClr>
              <a:buSzPts val="1400"/>
              <a:buChar char="•"/>
              <a:defRPr sz="1400"/>
            </a:lvl6pPr>
            <a:lvl7pPr indent="-317500" lvl="6" marL="3200400" algn="l">
              <a:lnSpc>
                <a:spcPct val="90000"/>
              </a:lnSpc>
              <a:spcBef>
                <a:spcPts val="500"/>
              </a:spcBef>
              <a:spcAft>
                <a:spcPts val="0"/>
              </a:spcAft>
              <a:buClr>
                <a:schemeClr val="lt1"/>
              </a:buClr>
              <a:buSzPts val="1400"/>
              <a:buChar char="•"/>
              <a:defRPr sz="1400"/>
            </a:lvl7pPr>
            <a:lvl8pPr indent="-317500" lvl="7" marL="3657600" algn="l">
              <a:lnSpc>
                <a:spcPct val="90000"/>
              </a:lnSpc>
              <a:spcBef>
                <a:spcPts val="500"/>
              </a:spcBef>
              <a:spcAft>
                <a:spcPts val="0"/>
              </a:spcAft>
              <a:buClr>
                <a:schemeClr val="lt1"/>
              </a:buClr>
              <a:buSzPts val="1400"/>
              <a:buChar char="•"/>
              <a:defRPr sz="1400"/>
            </a:lvl8pPr>
            <a:lvl9pPr indent="-317500" lvl="8" marL="4114800" algn="l">
              <a:lnSpc>
                <a:spcPct val="90000"/>
              </a:lnSpc>
              <a:spcBef>
                <a:spcPts val="500"/>
              </a:spcBef>
              <a:spcAft>
                <a:spcPts val="0"/>
              </a:spcAft>
              <a:buClr>
                <a:schemeClr val="lt1"/>
              </a:buClr>
              <a:buSzPts val="1400"/>
              <a:buChar char="•"/>
              <a:defRPr sz="1400"/>
            </a:lvl9pPr>
          </a:lstStyle>
          <a:p/>
        </p:txBody>
      </p:sp>
      <p:sp>
        <p:nvSpPr>
          <p:cNvPr id="128" name="Google Shape;128;p45"/>
          <p:cNvSpPr txBox="1"/>
          <p:nvPr>
            <p:ph idx="2" type="body"/>
          </p:nvPr>
        </p:nvSpPr>
        <p:spPr>
          <a:xfrm>
            <a:off x="4343400" y="304805"/>
            <a:ext cx="4495800" cy="3125315"/>
          </a:xfrm>
          <a:prstGeom prst="rect">
            <a:avLst/>
          </a:prstGeom>
          <a:noFill/>
          <a:ln>
            <a:noFill/>
          </a:ln>
        </p:spPr>
        <p:txBody>
          <a:bodyPr anchorCtr="0" anchor="ctr" bIns="60950" lIns="121900" spcFirstLastPara="1" rIns="121900" wrap="square" tIns="60950">
            <a:normAutofit/>
          </a:bodyPr>
          <a:lstStyle>
            <a:lvl1pPr indent="-317500" lvl="0" marL="457200" algn="l">
              <a:lnSpc>
                <a:spcPct val="90000"/>
              </a:lnSpc>
              <a:spcBef>
                <a:spcPts val="1000"/>
              </a:spcBef>
              <a:spcAft>
                <a:spcPts val="0"/>
              </a:spcAft>
              <a:buClr>
                <a:schemeClr val="lt1"/>
              </a:buClr>
              <a:buSzPts val="1400"/>
              <a:buChar char="•"/>
              <a:defRPr sz="1400"/>
            </a:lvl1pPr>
            <a:lvl2pPr indent="-336550" lvl="1" marL="914400" algn="l">
              <a:lnSpc>
                <a:spcPct val="90000"/>
              </a:lnSpc>
              <a:spcBef>
                <a:spcPts val="500"/>
              </a:spcBef>
              <a:spcAft>
                <a:spcPts val="0"/>
              </a:spcAft>
              <a:buClr>
                <a:schemeClr val="lt1"/>
              </a:buClr>
              <a:buSzPts val="1700"/>
              <a:buChar char="•"/>
              <a:defRPr sz="1700"/>
            </a:lvl2pPr>
            <a:lvl3pPr indent="-317500" lvl="2" marL="1371600" algn="l">
              <a:lnSpc>
                <a:spcPct val="90000"/>
              </a:lnSpc>
              <a:spcBef>
                <a:spcPts val="500"/>
              </a:spcBef>
              <a:spcAft>
                <a:spcPts val="0"/>
              </a:spcAft>
              <a:buClr>
                <a:schemeClr val="lt1"/>
              </a:buClr>
              <a:buSzPts val="1400"/>
              <a:buChar char="•"/>
              <a:defRPr sz="1400"/>
            </a:lvl3pPr>
            <a:lvl4pPr indent="-317500" lvl="3" marL="1828800" algn="l">
              <a:lnSpc>
                <a:spcPct val="90000"/>
              </a:lnSpc>
              <a:spcBef>
                <a:spcPts val="500"/>
              </a:spcBef>
              <a:spcAft>
                <a:spcPts val="0"/>
              </a:spcAft>
              <a:buClr>
                <a:schemeClr val="lt1"/>
              </a:buClr>
              <a:buSzPts val="1400"/>
              <a:buChar char="•"/>
              <a:defRPr sz="1400"/>
            </a:lvl4pPr>
            <a:lvl5pPr indent="-317500" lvl="4" marL="2286000" algn="l">
              <a:lnSpc>
                <a:spcPct val="90000"/>
              </a:lnSpc>
              <a:spcBef>
                <a:spcPts val="500"/>
              </a:spcBef>
              <a:spcAft>
                <a:spcPts val="0"/>
              </a:spcAft>
              <a:buClr>
                <a:schemeClr val="lt1"/>
              </a:buClr>
              <a:buSzPts val="1400"/>
              <a:buChar char="•"/>
              <a:defRPr sz="1400"/>
            </a:lvl5pPr>
            <a:lvl6pPr indent="-317500" lvl="5" marL="2743200" algn="l">
              <a:lnSpc>
                <a:spcPct val="90000"/>
              </a:lnSpc>
              <a:spcBef>
                <a:spcPts val="500"/>
              </a:spcBef>
              <a:spcAft>
                <a:spcPts val="0"/>
              </a:spcAft>
              <a:buClr>
                <a:schemeClr val="lt1"/>
              </a:buClr>
              <a:buSzPts val="1400"/>
              <a:buChar char="•"/>
              <a:defRPr sz="1400"/>
            </a:lvl6pPr>
            <a:lvl7pPr indent="-317500" lvl="6" marL="3200400" algn="l">
              <a:lnSpc>
                <a:spcPct val="90000"/>
              </a:lnSpc>
              <a:spcBef>
                <a:spcPts val="500"/>
              </a:spcBef>
              <a:spcAft>
                <a:spcPts val="0"/>
              </a:spcAft>
              <a:buClr>
                <a:schemeClr val="lt1"/>
              </a:buClr>
              <a:buSzPts val="1400"/>
              <a:buChar char="•"/>
              <a:defRPr sz="1400"/>
            </a:lvl7pPr>
            <a:lvl8pPr indent="-317500" lvl="7" marL="3657600" algn="l">
              <a:lnSpc>
                <a:spcPct val="90000"/>
              </a:lnSpc>
              <a:spcBef>
                <a:spcPts val="500"/>
              </a:spcBef>
              <a:spcAft>
                <a:spcPts val="0"/>
              </a:spcAft>
              <a:buClr>
                <a:schemeClr val="lt1"/>
              </a:buClr>
              <a:buSzPts val="1400"/>
              <a:buChar char="•"/>
              <a:defRPr sz="1400"/>
            </a:lvl8pPr>
            <a:lvl9pPr indent="-317500" lvl="8" marL="4114800" algn="l">
              <a:lnSpc>
                <a:spcPct val="90000"/>
              </a:lnSpc>
              <a:spcBef>
                <a:spcPts val="500"/>
              </a:spcBef>
              <a:spcAft>
                <a:spcPts val="0"/>
              </a:spcAft>
              <a:buClr>
                <a:schemeClr val="lt1"/>
              </a:buClr>
              <a:buSzPts val="1400"/>
              <a:buChar char="•"/>
              <a:defRPr sz="1400"/>
            </a:lvl9pPr>
          </a:lstStyle>
          <a:p/>
        </p:txBody>
      </p:sp>
      <p:sp>
        <p:nvSpPr>
          <p:cNvPr id="129" name="Google Shape;129;p45"/>
          <p:cNvSpPr txBox="1"/>
          <p:nvPr>
            <p:ph idx="3" type="body"/>
          </p:nvPr>
        </p:nvSpPr>
        <p:spPr>
          <a:xfrm>
            <a:off x="914400" y="3429003"/>
            <a:ext cx="3276600" cy="3048000"/>
          </a:xfrm>
          <a:prstGeom prst="rect">
            <a:avLst/>
          </a:prstGeom>
          <a:noFill/>
          <a:ln>
            <a:noFill/>
          </a:ln>
        </p:spPr>
        <p:txBody>
          <a:bodyPr anchorCtr="0" anchor="t" bIns="60950" lIns="121900" spcFirstLastPara="1" rIns="121900" wrap="square" tIns="60950">
            <a:normAutofit/>
          </a:bodyPr>
          <a:lstStyle>
            <a:lvl1pPr indent="-349250" lvl="0" marL="457200" algn="l">
              <a:lnSpc>
                <a:spcPct val="90000"/>
              </a:lnSpc>
              <a:spcBef>
                <a:spcPts val="1000"/>
              </a:spcBef>
              <a:spcAft>
                <a:spcPts val="0"/>
              </a:spcAft>
              <a:buClr>
                <a:schemeClr val="lt1"/>
              </a:buClr>
              <a:buSzPts val="1900"/>
              <a:buChar char="•"/>
              <a:defRPr sz="1900"/>
            </a:lvl1pPr>
            <a:lvl2pPr indent="-336550" lvl="1" marL="914400" algn="l">
              <a:lnSpc>
                <a:spcPct val="90000"/>
              </a:lnSpc>
              <a:spcBef>
                <a:spcPts val="500"/>
              </a:spcBef>
              <a:spcAft>
                <a:spcPts val="0"/>
              </a:spcAft>
              <a:buClr>
                <a:schemeClr val="lt1"/>
              </a:buClr>
              <a:buSzPts val="1700"/>
              <a:buChar char="•"/>
              <a:defRPr sz="1700"/>
            </a:lvl2pPr>
            <a:lvl3pPr indent="-317500" lvl="2" marL="1371600" algn="l">
              <a:lnSpc>
                <a:spcPct val="90000"/>
              </a:lnSpc>
              <a:spcBef>
                <a:spcPts val="500"/>
              </a:spcBef>
              <a:spcAft>
                <a:spcPts val="0"/>
              </a:spcAft>
              <a:buClr>
                <a:schemeClr val="lt1"/>
              </a:buClr>
              <a:buSzPts val="1400"/>
              <a:buChar char="•"/>
              <a:defRPr sz="1400"/>
            </a:lvl3pPr>
            <a:lvl4pPr indent="-317500" lvl="3" marL="1828800" algn="l">
              <a:lnSpc>
                <a:spcPct val="90000"/>
              </a:lnSpc>
              <a:spcBef>
                <a:spcPts val="500"/>
              </a:spcBef>
              <a:spcAft>
                <a:spcPts val="0"/>
              </a:spcAft>
              <a:buClr>
                <a:schemeClr val="lt1"/>
              </a:buClr>
              <a:buSzPts val="1400"/>
              <a:buChar char="•"/>
              <a:defRPr sz="1400"/>
            </a:lvl4pPr>
            <a:lvl5pPr indent="-317500" lvl="4" marL="2286000" algn="l">
              <a:lnSpc>
                <a:spcPct val="90000"/>
              </a:lnSpc>
              <a:spcBef>
                <a:spcPts val="500"/>
              </a:spcBef>
              <a:spcAft>
                <a:spcPts val="0"/>
              </a:spcAft>
              <a:buClr>
                <a:schemeClr val="lt1"/>
              </a:buClr>
              <a:buSzPts val="1400"/>
              <a:buChar char="•"/>
              <a:defRPr sz="1400"/>
            </a:lvl5pPr>
            <a:lvl6pPr indent="-317500" lvl="5" marL="2743200" algn="l">
              <a:lnSpc>
                <a:spcPct val="90000"/>
              </a:lnSpc>
              <a:spcBef>
                <a:spcPts val="500"/>
              </a:spcBef>
              <a:spcAft>
                <a:spcPts val="0"/>
              </a:spcAft>
              <a:buClr>
                <a:schemeClr val="lt1"/>
              </a:buClr>
              <a:buSzPts val="1400"/>
              <a:buChar char="•"/>
              <a:defRPr sz="1400"/>
            </a:lvl6pPr>
            <a:lvl7pPr indent="-317500" lvl="6" marL="3200400" algn="l">
              <a:lnSpc>
                <a:spcPct val="90000"/>
              </a:lnSpc>
              <a:spcBef>
                <a:spcPts val="500"/>
              </a:spcBef>
              <a:spcAft>
                <a:spcPts val="0"/>
              </a:spcAft>
              <a:buClr>
                <a:schemeClr val="lt1"/>
              </a:buClr>
              <a:buSzPts val="1400"/>
              <a:buChar char="•"/>
              <a:defRPr sz="1400"/>
            </a:lvl7pPr>
            <a:lvl8pPr indent="-317500" lvl="7" marL="3657600" algn="l">
              <a:lnSpc>
                <a:spcPct val="90000"/>
              </a:lnSpc>
              <a:spcBef>
                <a:spcPts val="500"/>
              </a:spcBef>
              <a:spcAft>
                <a:spcPts val="0"/>
              </a:spcAft>
              <a:buClr>
                <a:schemeClr val="lt1"/>
              </a:buClr>
              <a:buSzPts val="1400"/>
              <a:buChar char="•"/>
              <a:defRPr sz="1400"/>
            </a:lvl8pPr>
            <a:lvl9pPr indent="-317500" lvl="8" marL="4114800" algn="l">
              <a:lnSpc>
                <a:spcPct val="90000"/>
              </a:lnSpc>
              <a:spcBef>
                <a:spcPts val="500"/>
              </a:spcBef>
              <a:spcAft>
                <a:spcPts val="0"/>
              </a:spcAft>
              <a:buClr>
                <a:schemeClr val="lt1"/>
              </a:buClr>
              <a:buSzPts val="1400"/>
              <a:buChar char="•"/>
              <a:defRPr sz="1400"/>
            </a:lvl9pPr>
          </a:lstStyle>
          <a:p/>
        </p:txBody>
      </p:sp>
      <p:sp>
        <p:nvSpPr>
          <p:cNvPr id="130" name="Google Shape;130;p45"/>
          <p:cNvSpPr txBox="1"/>
          <p:nvPr>
            <p:ph idx="4" type="body"/>
          </p:nvPr>
        </p:nvSpPr>
        <p:spPr>
          <a:xfrm>
            <a:off x="4191000" y="3429003"/>
            <a:ext cx="4648200" cy="3048000"/>
          </a:xfrm>
          <a:prstGeom prst="rect">
            <a:avLst/>
          </a:prstGeom>
          <a:noFill/>
          <a:ln>
            <a:noFill/>
          </a:ln>
        </p:spPr>
        <p:txBody>
          <a:bodyPr anchorCtr="0" anchor="ctr" bIns="60950" lIns="121900" spcFirstLastPara="1" rIns="121900" wrap="square" tIns="60950">
            <a:normAutofit/>
          </a:bodyPr>
          <a:lstStyle>
            <a:lvl1pPr indent="-317500" lvl="0" marL="457200" algn="l">
              <a:lnSpc>
                <a:spcPct val="90000"/>
              </a:lnSpc>
              <a:spcBef>
                <a:spcPts val="1000"/>
              </a:spcBef>
              <a:spcAft>
                <a:spcPts val="0"/>
              </a:spcAft>
              <a:buClr>
                <a:schemeClr val="lt1"/>
              </a:buClr>
              <a:buSzPts val="1400"/>
              <a:buChar char="•"/>
              <a:defRPr sz="1400"/>
            </a:lvl1pPr>
            <a:lvl2pPr indent="-336550" lvl="1" marL="914400" algn="l">
              <a:lnSpc>
                <a:spcPct val="90000"/>
              </a:lnSpc>
              <a:spcBef>
                <a:spcPts val="500"/>
              </a:spcBef>
              <a:spcAft>
                <a:spcPts val="0"/>
              </a:spcAft>
              <a:buClr>
                <a:schemeClr val="lt1"/>
              </a:buClr>
              <a:buSzPts val="1700"/>
              <a:buChar char="•"/>
              <a:defRPr sz="1700"/>
            </a:lvl2pPr>
            <a:lvl3pPr indent="-317500" lvl="2" marL="1371600" algn="l">
              <a:lnSpc>
                <a:spcPct val="90000"/>
              </a:lnSpc>
              <a:spcBef>
                <a:spcPts val="500"/>
              </a:spcBef>
              <a:spcAft>
                <a:spcPts val="0"/>
              </a:spcAft>
              <a:buClr>
                <a:schemeClr val="lt1"/>
              </a:buClr>
              <a:buSzPts val="1400"/>
              <a:buChar char="•"/>
              <a:defRPr sz="1400"/>
            </a:lvl3pPr>
            <a:lvl4pPr indent="-317500" lvl="3" marL="1828800" algn="l">
              <a:lnSpc>
                <a:spcPct val="90000"/>
              </a:lnSpc>
              <a:spcBef>
                <a:spcPts val="500"/>
              </a:spcBef>
              <a:spcAft>
                <a:spcPts val="0"/>
              </a:spcAft>
              <a:buClr>
                <a:schemeClr val="lt1"/>
              </a:buClr>
              <a:buSzPts val="1400"/>
              <a:buChar char="•"/>
              <a:defRPr sz="1400"/>
            </a:lvl4pPr>
            <a:lvl5pPr indent="-317500" lvl="4" marL="2286000" algn="l">
              <a:lnSpc>
                <a:spcPct val="90000"/>
              </a:lnSpc>
              <a:spcBef>
                <a:spcPts val="500"/>
              </a:spcBef>
              <a:spcAft>
                <a:spcPts val="0"/>
              </a:spcAft>
              <a:buClr>
                <a:schemeClr val="lt1"/>
              </a:buClr>
              <a:buSzPts val="1400"/>
              <a:buChar char="•"/>
              <a:defRPr sz="1400"/>
            </a:lvl5pPr>
            <a:lvl6pPr indent="-317500" lvl="5" marL="2743200" algn="l">
              <a:lnSpc>
                <a:spcPct val="90000"/>
              </a:lnSpc>
              <a:spcBef>
                <a:spcPts val="500"/>
              </a:spcBef>
              <a:spcAft>
                <a:spcPts val="0"/>
              </a:spcAft>
              <a:buClr>
                <a:schemeClr val="lt1"/>
              </a:buClr>
              <a:buSzPts val="1400"/>
              <a:buChar char="•"/>
              <a:defRPr sz="1400"/>
            </a:lvl6pPr>
            <a:lvl7pPr indent="-317500" lvl="6" marL="3200400" algn="l">
              <a:lnSpc>
                <a:spcPct val="90000"/>
              </a:lnSpc>
              <a:spcBef>
                <a:spcPts val="500"/>
              </a:spcBef>
              <a:spcAft>
                <a:spcPts val="0"/>
              </a:spcAft>
              <a:buClr>
                <a:schemeClr val="lt1"/>
              </a:buClr>
              <a:buSzPts val="1400"/>
              <a:buChar char="•"/>
              <a:defRPr sz="1400"/>
            </a:lvl7pPr>
            <a:lvl8pPr indent="-317500" lvl="7" marL="3657600" algn="l">
              <a:lnSpc>
                <a:spcPct val="90000"/>
              </a:lnSpc>
              <a:spcBef>
                <a:spcPts val="500"/>
              </a:spcBef>
              <a:spcAft>
                <a:spcPts val="0"/>
              </a:spcAft>
              <a:buClr>
                <a:schemeClr val="lt1"/>
              </a:buClr>
              <a:buSzPts val="1400"/>
              <a:buChar char="•"/>
              <a:defRPr sz="1400"/>
            </a:lvl8pPr>
            <a:lvl9pPr indent="-317500" lvl="8" marL="4114800" algn="l">
              <a:lnSpc>
                <a:spcPct val="90000"/>
              </a:lnSpc>
              <a:spcBef>
                <a:spcPts val="500"/>
              </a:spcBef>
              <a:spcAft>
                <a:spcPts val="0"/>
              </a:spcAft>
              <a:buClr>
                <a:schemeClr val="lt1"/>
              </a:buClr>
              <a:buSzPts val="1400"/>
              <a:buChar char="•"/>
              <a:defRPr sz="1400"/>
            </a:lvl9pPr>
          </a:lstStyle>
          <a:p/>
        </p:txBody>
      </p:sp>
      <p:sp>
        <p:nvSpPr>
          <p:cNvPr id="131" name="Google Shape;131;p45"/>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sp>
        <p:nvSpPr>
          <p:cNvPr id="133" name="Google Shape;133;p55"/>
          <p:cNvSpPr txBox="1"/>
          <p:nvPr>
            <p:ph type="ctrTitle"/>
          </p:nvPr>
        </p:nvSpPr>
        <p:spPr>
          <a:xfrm>
            <a:off x="685800" y="1122363"/>
            <a:ext cx="7772400" cy="2387600"/>
          </a:xfrm>
          <a:prstGeom prst="rect">
            <a:avLst/>
          </a:prstGeom>
          <a:noFill/>
          <a:ln>
            <a:noFill/>
          </a:ln>
        </p:spPr>
        <p:txBody>
          <a:bodyPr anchorCtr="0" anchor="b" bIns="60950" lIns="121900" spcFirstLastPara="1" rIns="121900" wrap="square" tIns="6095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55"/>
          <p:cNvSpPr txBox="1"/>
          <p:nvPr>
            <p:ph idx="1" type="subTitle"/>
          </p:nvPr>
        </p:nvSpPr>
        <p:spPr>
          <a:xfrm>
            <a:off x="1143000" y="3602037"/>
            <a:ext cx="6858000" cy="1655763"/>
          </a:xfrm>
          <a:prstGeom prst="rect">
            <a:avLst/>
          </a:prstGeom>
          <a:noFill/>
          <a:ln>
            <a:noFill/>
          </a:ln>
        </p:spPr>
        <p:txBody>
          <a:bodyPr anchorCtr="0" anchor="t" bIns="60950" lIns="121900" spcFirstLastPara="1" rIns="121900" wrap="square" tIns="6095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35" name="Google Shape;135;p55"/>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55"/>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55"/>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4" name="Shape 14"/>
        <p:cNvGrpSpPr/>
        <p:nvPr/>
      </p:nvGrpSpPr>
      <p:grpSpPr>
        <a:xfrm>
          <a:off x="0" y="0"/>
          <a:ext cx="0" cy="0"/>
          <a:chOff x="0" y="0"/>
          <a:chExt cx="0" cy="0"/>
        </a:xfrm>
      </p:grpSpPr>
      <p:sp>
        <p:nvSpPr>
          <p:cNvPr id="15" name="Google Shape;15;p38"/>
          <p:cNvSpPr/>
          <p:nvPr>
            <p:ph idx="2" type="pic"/>
          </p:nvPr>
        </p:nvSpPr>
        <p:spPr>
          <a:xfrm>
            <a:off x="0" y="584200"/>
            <a:ext cx="9144000" cy="3536108"/>
          </a:xfrm>
          <a:prstGeom prst="rect">
            <a:avLst/>
          </a:prstGeom>
          <a:noFill/>
          <a:ln>
            <a:noFill/>
          </a:ln>
        </p:spPr>
      </p:sp>
      <p:cxnSp>
        <p:nvCxnSpPr>
          <p:cNvPr id="16" name="Google Shape;16;p38"/>
          <p:cNvCxnSpPr/>
          <p:nvPr/>
        </p:nvCxnSpPr>
        <p:spPr>
          <a:xfrm>
            <a:off x="190042" y="584200"/>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17" name="Google Shape;17;p38"/>
          <p:cNvSpPr txBox="1"/>
          <p:nvPr>
            <p:ph idx="1" type="body"/>
          </p:nvPr>
        </p:nvSpPr>
        <p:spPr>
          <a:xfrm>
            <a:off x="892365" y="3205908"/>
            <a:ext cx="1755788" cy="2996588"/>
          </a:xfrm>
          <a:prstGeom prst="rect">
            <a:avLst/>
          </a:prstGeom>
          <a:solidFill>
            <a:srgbClr val="152A5A"/>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8" name="Google Shape;18;p38"/>
          <p:cNvSpPr txBox="1"/>
          <p:nvPr>
            <p:ph idx="3" type="body"/>
          </p:nvPr>
        </p:nvSpPr>
        <p:spPr>
          <a:xfrm>
            <a:off x="2758374" y="3211416"/>
            <a:ext cx="1755788" cy="2996588"/>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9" name="Google Shape;19;p38"/>
          <p:cNvSpPr txBox="1"/>
          <p:nvPr>
            <p:ph idx="4" type="body"/>
          </p:nvPr>
        </p:nvSpPr>
        <p:spPr>
          <a:xfrm>
            <a:off x="4634269" y="3218608"/>
            <a:ext cx="1755788" cy="2996588"/>
          </a:xfrm>
          <a:prstGeom prst="rect">
            <a:avLst/>
          </a:prstGeom>
          <a:solidFill>
            <a:schemeClr val="accent2"/>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0" name="Google Shape;20;p38"/>
          <p:cNvSpPr txBox="1"/>
          <p:nvPr>
            <p:ph idx="5" type="body"/>
          </p:nvPr>
        </p:nvSpPr>
        <p:spPr>
          <a:xfrm>
            <a:off x="6475781" y="3218608"/>
            <a:ext cx="1755788" cy="2996588"/>
          </a:xfrm>
          <a:prstGeom prst="rect">
            <a:avLst/>
          </a:prstGeom>
          <a:solidFill>
            <a:schemeClr val="accent6"/>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1" name="Google Shape;21;p38"/>
          <p:cNvSpPr txBox="1"/>
          <p:nvPr>
            <p:ph idx="6" type="body"/>
          </p:nvPr>
        </p:nvSpPr>
        <p:spPr>
          <a:xfrm>
            <a:off x="1012338" y="4264925"/>
            <a:ext cx="1532042" cy="184665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2" name="Google Shape;22;p38"/>
          <p:cNvSpPr txBox="1"/>
          <p:nvPr>
            <p:ph idx="7" type="body"/>
          </p:nvPr>
        </p:nvSpPr>
        <p:spPr>
          <a:xfrm>
            <a:off x="2860189" y="4262649"/>
            <a:ext cx="1532042" cy="184665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3" name="Google Shape;23;p38"/>
          <p:cNvSpPr txBox="1"/>
          <p:nvPr>
            <p:ph idx="8" type="body"/>
          </p:nvPr>
        </p:nvSpPr>
        <p:spPr>
          <a:xfrm>
            <a:off x="4746139" y="4262649"/>
            <a:ext cx="1532042" cy="184665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4" name="Google Shape;24;p38"/>
          <p:cNvSpPr txBox="1"/>
          <p:nvPr>
            <p:ph idx="9" type="body"/>
          </p:nvPr>
        </p:nvSpPr>
        <p:spPr>
          <a:xfrm>
            <a:off x="6584464" y="4262649"/>
            <a:ext cx="1532042" cy="1846659"/>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5" name="Google Shape;25;p38"/>
          <p:cNvSpPr/>
          <p:nvPr>
            <p:ph idx="13" type="pic"/>
          </p:nvPr>
        </p:nvSpPr>
        <p:spPr>
          <a:xfrm>
            <a:off x="1438275" y="3327400"/>
            <a:ext cx="657225" cy="820738"/>
          </a:xfrm>
          <a:prstGeom prst="rect">
            <a:avLst/>
          </a:prstGeom>
          <a:noFill/>
          <a:ln>
            <a:noFill/>
          </a:ln>
        </p:spPr>
      </p:sp>
      <p:sp>
        <p:nvSpPr>
          <p:cNvPr id="26" name="Google Shape;26;p38"/>
          <p:cNvSpPr/>
          <p:nvPr>
            <p:ph idx="14" type="pic"/>
          </p:nvPr>
        </p:nvSpPr>
        <p:spPr>
          <a:xfrm>
            <a:off x="3305175" y="3327400"/>
            <a:ext cx="657225" cy="820738"/>
          </a:xfrm>
          <a:prstGeom prst="rect">
            <a:avLst/>
          </a:prstGeom>
          <a:noFill/>
          <a:ln>
            <a:noFill/>
          </a:ln>
        </p:spPr>
      </p:sp>
      <p:sp>
        <p:nvSpPr>
          <p:cNvPr id="27" name="Google Shape;27;p38"/>
          <p:cNvSpPr/>
          <p:nvPr>
            <p:ph idx="15" type="pic"/>
          </p:nvPr>
        </p:nvSpPr>
        <p:spPr>
          <a:xfrm>
            <a:off x="5181600" y="3327400"/>
            <a:ext cx="657225" cy="820738"/>
          </a:xfrm>
          <a:prstGeom prst="rect">
            <a:avLst/>
          </a:prstGeom>
          <a:noFill/>
          <a:ln>
            <a:noFill/>
          </a:ln>
        </p:spPr>
      </p:sp>
      <p:sp>
        <p:nvSpPr>
          <p:cNvPr id="28" name="Google Shape;28;p38"/>
          <p:cNvSpPr/>
          <p:nvPr>
            <p:ph idx="16" type="pic"/>
          </p:nvPr>
        </p:nvSpPr>
        <p:spPr>
          <a:xfrm>
            <a:off x="7029450" y="3327400"/>
            <a:ext cx="657225" cy="820738"/>
          </a:xfrm>
          <a:prstGeom prst="rect">
            <a:avLst/>
          </a:prstGeom>
          <a:noFill/>
          <a:ln>
            <a:noFill/>
          </a:ln>
        </p:spPr>
      </p:sp>
      <p:sp>
        <p:nvSpPr>
          <p:cNvPr id="29" name="Google Shape;29;p38"/>
          <p:cNvSpPr txBox="1"/>
          <p:nvPr>
            <p:ph idx="17" type="body"/>
          </p:nvPr>
        </p:nvSpPr>
        <p:spPr>
          <a:xfrm>
            <a:off x="969169" y="1430338"/>
            <a:ext cx="7196138" cy="10414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750"/>
              </a:spcBef>
              <a:spcAft>
                <a:spcPts val="0"/>
              </a:spcAft>
              <a:buClr>
                <a:schemeClr val="lt1"/>
              </a:buClr>
              <a:buSzPts val="2700"/>
              <a:buFont typeface="Arial"/>
              <a:buNone/>
              <a:defRPr b="1" i="0" sz="2700" u="none" cap="none" strike="noStrike">
                <a:solidFill>
                  <a:schemeClr val="lt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0" name="Google Shape;30;p38"/>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300"/>
                                  </p:stCondLst>
                                  <p:childTnLst>
                                    <p:set>
                                      <p:cBhvr>
                                        <p:cTn dur="1" fill="hold">
                                          <p:stCondLst>
                                            <p:cond delay="0"/>
                                          </p:stCondLst>
                                        </p:cTn>
                                        <p:tgtEl>
                                          <p:spTgt spid="29">
                                            <p:txEl>
                                              <p:pRg end="0" st="0"/>
                                            </p:txEl>
                                          </p:spTgt>
                                        </p:tgtEl>
                                        <p:attrNameLst>
                                          <p:attrName>style.visibility</p:attrName>
                                        </p:attrNameLst>
                                      </p:cBhvr>
                                      <p:to>
                                        <p:strVal val="visible"/>
                                      </p:to>
                                    </p:set>
                                    <p:anim calcmode="lin" valueType="num">
                                      <p:cBhvr additive="base">
                                        <p:cTn dur="1250"/>
                                        <p:tgtEl>
                                          <p:spTgt spid="29">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1" st="1"/>
                                            </p:txEl>
                                          </p:spTgt>
                                        </p:tgtEl>
                                        <p:attrNameLst>
                                          <p:attrName>style.visibility</p:attrName>
                                        </p:attrNameLst>
                                      </p:cBhvr>
                                      <p:to>
                                        <p:strVal val="visible"/>
                                      </p:to>
                                    </p:set>
                                    <p:anim calcmode="lin" valueType="num">
                                      <p:cBhvr additive="base">
                                        <p:cTn dur="1250"/>
                                        <p:tgtEl>
                                          <p:spTgt spid="29">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2" st="2"/>
                                            </p:txEl>
                                          </p:spTgt>
                                        </p:tgtEl>
                                        <p:attrNameLst>
                                          <p:attrName>style.visibility</p:attrName>
                                        </p:attrNameLst>
                                      </p:cBhvr>
                                      <p:to>
                                        <p:strVal val="visible"/>
                                      </p:to>
                                    </p:set>
                                    <p:anim calcmode="lin" valueType="num">
                                      <p:cBhvr additive="base">
                                        <p:cTn dur="1250"/>
                                        <p:tgtEl>
                                          <p:spTgt spid="29">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3" st="3"/>
                                            </p:txEl>
                                          </p:spTgt>
                                        </p:tgtEl>
                                        <p:attrNameLst>
                                          <p:attrName>style.visibility</p:attrName>
                                        </p:attrNameLst>
                                      </p:cBhvr>
                                      <p:to>
                                        <p:strVal val="visible"/>
                                      </p:to>
                                    </p:set>
                                    <p:anim calcmode="lin" valueType="num">
                                      <p:cBhvr additive="base">
                                        <p:cTn dur="1250"/>
                                        <p:tgtEl>
                                          <p:spTgt spid="29">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4" st="4"/>
                                            </p:txEl>
                                          </p:spTgt>
                                        </p:tgtEl>
                                        <p:attrNameLst>
                                          <p:attrName>style.visibility</p:attrName>
                                        </p:attrNameLst>
                                      </p:cBhvr>
                                      <p:to>
                                        <p:strVal val="visible"/>
                                      </p:to>
                                    </p:set>
                                    <p:anim calcmode="lin" valueType="num">
                                      <p:cBhvr additive="base">
                                        <p:cTn dur="1250"/>
                                        <p:tgtEl>
                                          <p:spTgt spid="29">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5" st="5"/>
                                            </p:txEl>
                                          </p:spTgt>
                                        </p:tgtEl>
                                        <p:attrNameLst>
                                          <p:attrName>style.visibility</p:attrName>
                                        </p:attrNameLst>
                                      </p:cBhvr>
                                      <p:to>
                                        <p:strVal val="visible"/>
                                      </p:to>
                                    </p:set>
                                    <p:anim calcmode="lin" valueType="num">
                                      <p:cBhvr additive="base">
                                        <p:cTn dur="1250"/>
                                        <p:tgtEl>
                                          <p:spTgt spid="29">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6" st="6"/>
                                            </p:txEl>
                                          </p:spTgt>
                                        </p:tgtEl>
                                        <p:attrNameLst>
                                          <p:attrName>style.visibility</p:attrName>
                                        </p:attrNameLst>
                                      </p:cBhvr>
                                      <p:to>
                                        <p:strVal val="visible"/>
                                      </p:to>
                                    </p:set>
                                    <p:anim calcmode="lin" valueType="num">
                                      <p:cBhvr additive="base">
                                        <p:cTn dur="1250"/>
                                        <p:tgtEl>
                                          <p:spTgt spid="29">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7" st="7"/>
                                            </p:txEl>
                                          </p:spTgt>
                                        </p:tgtEl>
                                        <p:attrNameLst>
                                          <p:attrName>style.visibility</p:attrName>
                                        </p:attrNameLst>
                                      </p:cBhvr>
                                      <p:to>
                                        <p:strVal val="visible"/>
                                      </p:to>
                                    </p:set>
                                    <p:anim calcmode="lin" valueType="num">
                                      <p:cBhvr additive="base">
                                        <p:cTn dur="1250"/>
                                        <p:tgtEl>
                                          <p:spTgt spid="29">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00"/>
                                  </p:stCondLst>
                                  <p:childTnLst>
                                    <p:set>
                                      <p:cBhvr>
                                        <p:cTn dur="1" fill="hold">
                                          <p:stCondLst>
                                            <p:cond delay="0"/>
                                          </p:stCondLst>
                                        </p:cTn>
                                        <p:tgtEl>
                                          <p:spTgt spid="29">
                                            <p:txEl>
                                              <p:pRg end="8" st="8"/>
                                            </p:txEl>
                                          </p:spTgt>
                                        </p:tgtEl>
                                        <p:attrNameLst>
                                          <p:attrName>style.visibility</p:attrName>
                                        </p:attrNameLst>
                                      </p:cBhvr>
                                      <p:to>
                                        <p:strVal val="visible"/>
                                      </p:to>
                                    </p:set>
                                    <p:anim calcmode="lin" valueType="num">
                                      <p:cBhvr additive="base">
                                        <p:cTn dur="1250"/>
                                        <p:tgtEl>
                                          <p:spTgt spid="29">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250"/>
                                        <p:tgtEl>
                                          <p:spTgt spid="17"/>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5"/>
                                        </p:tgtEl>
                                        <p:attrNameLst>
                                          <p:attrName>style.visibility</p:attrName>
                                        </p:attrNameLst>
                                      </p:cBhvr>
                                      <p:to>
                                        <p:strVal val="visible"/>
                                      </p:to>
                                    </p:set>
                                    <p:animEffect filter="fade" transition="in">
                                      <p:cBhvr>
                                        <p:cTn dur="500"/>
                                        <p:tgtEl>
                                          <p:spTgt spid="25"/>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1">
                                            <p:txEl>
                                              <p:pRg end="0" st="0"/>
                                            </p:txEl>
                                          </p:spTgt>
                                        </p:tgtEl>
                                        <p:attrNameLst>
                                          <p:attrName>style.visibility</p:attrName>
                                        </p:attrNameLst>
                                      </p:cBhvr>
                                      <p:to>
                                        <p:strVal val="visible"/>
                                      </p:to>
                                    </p:set>
                                    <p:animEffect filter="fade" transition="in">
                                      <p:cBhvr>
                                        <p:cTn dur="500"/>
                                        <p:tgtEl>
                                          <p:spTgt spid="21">
                                            <p:txEl>
                                              <p:pRg end="0" st="0"/>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1">
                                            <p:txEl>
                                              <p:pRg end="1" st="1"/>
                                            </p:txEl>
                                          </p:spTgt>
                                        </p:tgtEl>
                                        <p:attrNameLst>
                                          <p:attrName>style.visibility</p:attrName>
                                        </p:attrNameLst>
                                      </p:cBhvr>
                                      <p:to>
                                        <p:strVal val="visible"/>
                                      </p:to>
                                    </p:set>
                                    <p:animEffect filter="fade" transition="in">
                                      <p:cBhvr>
                                        <p:cTn dur="500"/>
                                        <p:tgtEl>
                                          <p:spTgt spid="21">
                                            <p:txEl>
                                              <p:pRg end="1" st="1"/>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1">
                                            <p:txEl>
                                              <p:pRg end="2" st="2"/>
                                            </p:txEl>
                                          </p:spTgt>
                                        </p:tgtEl>
                                        <p:attrNameLst>
                                          <p:attrName>style.visibility</p:attrName>
                                        </p:attrNameLst>
                                      </p:cBhvr>
                                      <p:to>
                                        <p:strVal val="visible"/>
                                      </p:to>
                                    </p:set>
                                    <p:animEffect filter="fade" transition="in">
                                      <p:cBhvr>
                                        <p:cTn dur="500"/>
                                        <p:tgtEl>
                                          <p:spTgt spid="21">
                                            <p:txEl>
                                              <p:pRg end="2" st="2"/>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21">
                                            <p:txEl>
                                              <p:pRg end="3" st="3"/>
                                            </p:txEl>
                                          </p:spTgt>
                                        </p:tgtEl>
                                        <p:attrNameLst>
                                          <p:attrName>style.visibility</p:attrName>
                                        </p:attrNameLst>
                                      </p:cBhvr>
                                      <p:to>
                                        <p:strVal val="visible"/>
                                      </p:to>
                                    </p:set>
                                    <p:animEffect filter="fade" transition="in">
                                      <p:cBhvr>
                                        <p:cTn dur="500"/>
                                        <p:tgtEl>
                                          <p:spTgt spid="21">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1">
                                            <p:txEl>
                                              <p:pRg end="4" st="4"/>
                                            </p:txEl>
                                          </p:spTgt>
                                        </p:tgtEl>
                                        <p:attrNameLst>
                                          <p:attrName>style.visibility</p:attrName>
                                        </p:attrNameLst>
                                      </p:cBhvr>
                                      <p:to>
                                        <p:strVal val="visible"/>
                                      </p:to>
                                    </p:set>
                                    <p:animEffect filter="fade" transition="in">
                                      <p:cBhvr>
                                        <p:cTn dur="500"/>
                                        <p:tgtEl>
                                          <p:spTgt spid="21">
                                            <p:txEl>
                                              <p:pRg end="4" st="4"/>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1">
                                            <p:txEl>
                                              <p:pRg end="5" st="5"/>
                                            </p:txEl>
                                          </p:spTgt>
                                        </p:tgtEl>
                                        <p:attrNameLst>
                                          <p:attrName>style.visibility</p:attrName>
                                        </p:attrNameLst>
                                      </p:cBhvr>
                                      <p:to>
                                        <p:strVal val="visible"/>
                                      </p:to>
                                    </p:set>
                                    <p:animEffect filter="fade" transition="in">
                                      <p:cBhvr>
                                        <p:cTn dur="500"/>
                                        <p:tgtEl>
                                          <p:spTgt spid="21">
                                            <p:txEl>
                                              <p:pRg end="5" st="5"/>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21">
                                            <p:txEl>
                                              <p:pRg end="6" st="6"/>
                                            </p:txEl>
                                          </p:spTgt>
                                        </p:tgtEl>
                                        <p:attrNameLst>
                                          <p:attrName>style.visibility</p:attrName>
                                        </p:attrNameLst>
                                      </p:cBhvr>
                                      <p:to>
                                        <p:strVal val="visible"/>
                                      </p:to>
                                    </p:set>
                                    <p:animEffect filter="fade" transition="in">
                                      <p:cBhvr>
                                        <p:cTn dur="500"/>
                                        <p:tgtEl>
                                          <p:spTgt spid="21">
                                            <p:txEl>
                                              <p:pRg end="6" st="6"/>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1">
                                            <p:txEl>
                                              <p:pRg end="7" st="7"/>
                                            </p:txEl>
                                          </p:spTgt>
                                        </p:tgtEl>
                                        <p:attrNameLst>
                                          <p:attrName>style.visibility</p:attrName>
                                        </p:attrNameLst>
                                      </p:cBhvr>
                                      <p:to>
                                        <p:strVal val="visible"/>
                                      </p:to>
                                    </p:set>
                                    <p:animEffect filter="fade" transition="in">
                                      <p:cBhvr>
                                        <p:cTn dur="500"/>
                                        <p:tgtEl>
                                          <p:spTgt spid="21">
                                            <p:txEl>
                                              <p:pRg end="7" st="7"/>
                                            </p:txEl>
                                          </p:spTgt>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1">
                                            <p:txEl>
                                              <p:pRg end="8" st="8"/>
                                            </p:txEl>
                                          </p:spTgt>
                                        </p:tgtEl>
                                        <p:attrNameLst>
                                          <p:attrName>style.visibility</p:attrName>
                                        </p:attrNameLst>
                                      </p:cBhvr>
                                      <p:to>
                                        <p:strVal val="visible"/>
                                      </p:to>
                                    </p:set>
                                    <p:animEffect filter="fade" transition="in">
                                      <p:cBhvr>
                                        <p:cTn dur="500"/>
                                        <p:tgtEl>
                                          <p:spTgt spid="2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250"/>
                                        <p:tgtEl>
                                          <p:spTgt spid="18"/>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6"/>
                                        </p:tgtEl>
                                        <p:attrNameLst>
                                          <p:attrName>style.visibility</p:attrName>
                                        </p:attrNameLst>
                                      </p:cBhvr>
                                      <p:to>
                                        <p:strVal val="visible"/>
                                      </p:to>
                                    </p:set>
                                    <p:animEffect filter="fade" transition="in">
                                      <p:cBhvr>
                                        <p:cTn dur="500"/>
                                        <p:tgtEl>
                                          <p:spTgt spid="26"/>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2">
                                            <p:txEl>
                                              <p:pRg end="0" st="0"/>
                                            </p:txEl>
                                          </p:spTgt>
                                        </p:tgtEl>
                                        <p:attrNameLst>
                                          <p:attrName>style.visibility</p:attrName>
                                        </p:attrNameLst>
                                      </p:cBhvr>
                                      <p:to>
                                        <p:strVal val="visible"/>
                                      </p:to>
                                    </p:set>
                                    <p:animEffect filter="fade" transition="in">
                                      <p:cBhvr>
                                        <p:cTn dur="500"/>
                                        <p:tgtEl>
                                          <p:spTgt spid="22">
                                            <p:txEl>
                                              <p:pRg end="0" st="0"/>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2">
                                            <p:txEl>
                                              <p:pRg end="1" st="1"/>
                                            </p:txEl>
                                          </p:spTgt>
                                        </p:tgtEl>
                                        <p:attrNameLst>
                                          <p:attrName>style.visibility</p:attrName>
                                        </p:attrNameLst>
                                      </p:cBhvr>
                                      <p:to>
                                        <p:strVal val="visible"/>
                                      </p:to>
                                    </p:set>
                                    <p:animEffect filter="fade" transition="in">
                                      <p:cBhvr>
                                        <p:cTn dur="500"/>
                                        <p:tgtEl>
                                          <p:spTgt spid="22">
                                            <p:txEl>
                                              <p:pRg end="1" st="1"/>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2">
                                            <p:txEl>
                                              <p:pRg end="2" st="2"/>
                                            </p:txEl>
                                          </p:spTgt>
                                        </p:tgtEl>
                                        <p:attrNameLst>
                                          <p:attrName>style.visibility</p:attrName>
                                        </p:attrNameLst>
                                      </p:cBhvr>
                                      <p:to>
                                        <p:strVal val="visible"/>
                                      </p:to>
                                    </p:set>
                                    <p:animEffect filter="fade" transition="in">
                                      <p:cBhvr>
                                        <p:cTn dur="500"/>
                                        <p:tgtEl>
                                          <p:spTgt spid="22">
                                            <p:txEl>
                                              <p:pRg end="2" st="2"/>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22">
                                            <p:txEl>
                                              <p:pRg end="3" st="3"/>
                                            </p:txEl>
                                          </p:spTgt>
                                        </p:tgtEl>
                                        <p:attrNameLst>
                                          <p:attrName>style.visibility</p:attrName>
                                        </p:attrNameLst>
                                      </p:cBhvr>
                                      <p:to>
                                        <p:strVal val="visible"/>
                                      </p:to>
                                    </p:set>
                                    <p:animEffect filter="fade" transition="in">
                                      <p:cBhvr>
                                        <p:cTn dur="500"/>
                                        <p:tgtEl>
                                          <p:spTgt spid="22">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2">
                                            <p:txEl>
                                              <p:pRg end="4" st="4"/>
                                            </p:txEl>
                                          </p:spTgt>
                                        </p:tgtEl>
                                        <p:attrNameLst>
                                          <p:attrName>style.visibility</p:attrName>
                                        </p:attrNameLst>
                                      </p:cBhvr>
                                      <p:to>
                                        <p:strVal val="visible"/>
                                      </p:to>
                                    </p:set>
                                    <p:animEffect filter="fade" transition="in">
                                      <p:cBhvr>
                                        <p:cTn dur="500"/>
                                        <p:tgtEl>
                                          <p:spTgt spid="22">
                                            <p:txEl>
                                              <p:pRg end="4" st="4"/>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2">
                                            <p:txEl>
                                              <p:pRg end="5" st="5"/>
                                            </p:txEl>
                                          </p:spTgt>
                                        </p:tgtEl>
                                        <p:attrNameLst>
                                          <p:attrName>style.visibility</p:attrName>
                                        </p:attrNameLst>
                                      </p:cBhvr>
                                      <p:to>
                                        <p:strVal val="visible"/>
                                      </p:to>
                                    </p:set>
                                    <p:animEffect filter="fade" transition="in">
                                      <p:cBhvr>
                                        <p:cTn dur="500"/>
                                        <p:tgtEl>
                                          <p:spTgt spid="22">
                                            <p:txEl>
                                              <p:pRg end="5" st="5"/>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22">
                                            <p:txEl>
                                              <p:pRg end="6" st="6"/>
                                            </p:txEl>
                                          </p:spTgt>
                                        </p:tgtEl>
                                        <p:attrNameLst>
                                          <p:attrName>style.visibility</p:attrName>
                                        </p:attrNameLst>
                                      </p:cBhvr>
                                      <p:to>
                                        <p:strVal val="visible"/>
                                      </p:to>
                                    </p:set>
                                    <p:animEffect filter="fade" transition="in">
                                      <p:cBhvr>
                                        <p:cTn dur="500"/>
                                        <p:tgtEl>
                                          <p:spTgt spid="22">
                                            <p:txEl>
                                              <p:pRg end="6" st="6"/>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2">
                                            <p:txEl>
                                              <p:pRg end="7" st="7"/>
                                            </p:txEl>
                                          </p:spTgt>
                                        </p:tgtEl>
                                        <p:attrNameLst>
                                          <p:attrName>style.visibility</p:attrName>
                                        </p:attrNameLst>
                                      </p:cBhvr>
                                      <p:to>
                                        <p:strVal val="visible"/>
                                      </p:to>
                                    </p:set>
                                    <p:animEffect filter="fade" transition="in">
                                      <p:cBhvr>
                                        <p:cTn dur="500"/>
                                        <p:tgtEl>
                                          <p:spTgt spid="22">
                                            <p:txEl>
                                              <p:pRg end="7" st="7"/>
                                            </p:txEl>
                                          </p:spTgt>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2">
                                            <p:txEl>
                                              <p:pRg end="8" st="8"/>
                                            </p:txEl>
                                          </p:spTgt>
                                        </p:tgtEl>
                                        <p:attrNameLst>
                                          <p:attrName>style.visibility</p:attrName>
                                        </p:attrNameLst>
                                      </p:cBhvr>
                                      <p:to>
                                        <p:strVal val="visible"/>
                                      </p:to>
                                    </p:set>
                                    <p:animEffect filter="fade" transition="in">
                                      <p:cBhvr>
                                        <p:cTn dur="500"/>
                                        <p:tgtEl>
                                          <p:spTgt spid="2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250"/>
                                        <p:tgtEl>
                                          <p:spTgt spid="19"/>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7"/>
                                        </p:tgtEl>
                                        <p:attrNameLst>
                                          <p:attrName>style.visibility</p:attrName>
                                        </p:attrNameLst>
                                      </p:cBhvr>
                                      <p:to>
                                        <p:strVal val="visible"/>
                                      </p:to>
                                    </p:set>
                                    <p:animEffect filter="fade" transition="in">
                                      <p:cBhvr>
                                        <p:cTn dur="500"/>
                                        <p:tgtEl>
                                          <p:spTgt spid="27"/>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3">
                                            <p:txEl>
                                              <p:pRg end="0" st="0"/>
                                            </p:txEl>
                                          </p:spTgt>
                                        </p:tgtEl>
                                        <p:attrNameLst>
                                          <p:attrName>style.visibility</p:attrName>
                                        </p:attrNameLst>
                                      </p:cBhvr>
                                      <p:to>
                                        <p:strVal val="visible"/>
                                      </p:to>
                                    </p:set>
                                    <p:animEffect filter="fade" transition="in">
                                      <p:cBhvr>
                                        <p:cTn dur="500"/>
                                        <p:tgtEl>
                                          <p:spTgt spid="23">
                                            <p:txEl>
                                              <p:pRg end="0" st="0"/>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3">
                                            <p:txEl>
                                              <p:pRg end="1" st="1"/>
                                            </p:txEl>
                                          </p:spTgt>
                                        </p:tgtEl>
                                        <p:attrNameLst>
                                          <p:attrName>style.visibility</p:attrName>
                                        </p:attrNameLst>
                                      </p:cBhvr>
                                      <p:to>
                                        <p:strVal val="visible"/>
                                      </p:to>
                                    </p:set>
                                    <p:animEffect filter="fade" transition="in">
                                      <p:cBhvr>
                                        <p:cTn dur="500"/>
                                        <p:tgtEl>
                                          <p:spTgt spid="23">
                                            <p:txEl>
                                              <p:pRg end="1" st="1"/>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3">
                                            <p:txEl>
                                              <p:pRg end="2" st="2"/>
                                            </p:txEl>
                                          </p:spTgt>
                                        </p:tgtEl>
                                        <p:attrNameLst>
                                          <p:attrName>style.visibility</p:attrName>
                                        </p:attrNameLst>
                                      </p:cBhvr>
                                      <p:to>
                                        <p:strVal val="visible"/>
                                      </p:to>
                                    </p:set>
                                    <p:animEffect filter="fade" transition="in">
                                      <p:cBhvr>
                                        <p:cTn dur="500"/>
                                        <p:tgtEl>
                                          <p:spTgt spid="23">
                                            <p:txEl>
                                              <p:pRg end="2" st="2"/>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23">
                                            <p:txEl>
                                              <p:pRg end="3" st="3"/>
                                            </p:txEl>
                                          </p:spTgt>
                                        </p:tgtEl>
                                        <p:attrNameLst>
                                          <p:attrName>style.visibility</p:attrName>
                                        </p:attrNameLst>
                                      </p:cBhvr>
                                      <p:to>
                                        <p:strVal val="visible"/>
                                      </p:to>
                                    </p:set>
                                    <p:animEffect filter="fade" transition="in">
                                      <p:cBhvr>
                                        <p:cTn dur="500"/>
                                        <p:tgtEl>
                                          <p:spTgt spid="23">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3">
                                            <p:txEl>
                                              <p:pRg end="4" st="4"/>
                                            </p:txEl>
                                          </p:spTgt>
                                        </p:tgtEl>
                                        <p:attrNameLst>
                                          <p:attrName>style.visibility</p:attrName>
                                        </p:attrNameLst>
                                      </p:cBhvr>
                                      <p:to>
                                        <p:strVal val="visible"/>
                                      </p:to>
                                    </p:set>
                                    <p:animEffect filter="fade" transition="in">
                                      <p:cBhvr>
                                        <p:cTn dur="500"/>
                                        <p:tgtEl>
                                          <p:spTgt spid="23">
                                            <p:txEl>
                                              <p:pRg end="4" st="4"/>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3">
                                            <p:txEl>
                                              <p:pRg end="5" st="5"/>
                                            </p:txEl>
                                          </p:spTgt>
                                        </p:tgtEl>
                                        <p:attrNameLst>
                                          <p:attrName>style.visibility</p:attrName>
                                        </p:attrNameLst>
                                      </p:cBhvr>
                                      <p:to>
                                        <p:strVal val="visible"/>
                                      </p:to>
                                    </p:set>
                                    <p:animEffect filter="fade" transition="in">
                                      <p:cBhvr>
                                        <p:cTn dur="500"/>
                                        <p:tgtEl>
                                          <p:spTgt spid="23">
                                            <p:txEl>
                                              <p:pRg end="5" st="5"/>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23">
                                            <p:txEl>
                                              <p:pRg end="6" st="6"/>
                                            </p:txEl>
                                          </p:spTgt>
                                        </p:tgtEl>
                                        <p:attrNameLst>
                                          <p:attrName>style.visibility</p:attrName>
                                        </p:attrNameLst>
                                      </p:cBhvr>
                                      <p:to>
                                        <p:strVal val="visible"/>
                                      </p:to>
                                    </p:set>
                                    <p:animEffect filter="fade" transition="in">
                                      <p:cBhvr>
                                        <p:cTn dur="500"/>
                                        <p:tgtEl>
                                          <p:spTgt spid="23">
                                            <p:txEl>
                                              <p:pRg end="6" st="6"/>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3">
                                            <p:txEl>
                                              <p:pRg end="7" st="7"/>
                                            </p:txEl>
                                          </p:spTgt>
                                        </p:tgtEl>
                                        <p:attrNameLst>
                                          <p:attrName>style.visibility</p:attrName>
                                        </p:attrNameLst>
                                      </p:cBhvr>
                                      <p:to>
                                        <p:strVal val="visible"/>
                                      </p:to>
                                    </p:set>
                                    <p:animEffect filter="fade" transition="in">
                                      <p:cBhvr>
                                        <p:cTn dur="500"/>
                                        <p:tgtEl>
                                          <p:spTgt spid="23">
                                            <p:txEl>
                                              <p:pRg end="7" st="7"/>
                                            </p:txEl>
                                          </p:spTgt>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3">
                                            <p:txEl>
                                              <p:pRg end="8" st="8"/>
                                            </p:txEl>
                                          </p:spTgt>
                                        </p:tgtEl>
                                        <p:attrNameLst>
                                          <p:attrName>style.visibility</p:attrName>
                                        </p:attrNameLst>
                                      </p:cBhvr>
                                      <p:to>
                                        <p:strVal val="visible"/>
                                      </p:to>
                                    </p:set>
                                    <p:animEffect filter="fade" transition="in">
                                      <p:cBhvr>
                                        <p:cTn dur="500"/>
                                        <p:tgtEl>
                                          <p:spTgt spid="2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250"/>
                                        <p:tgtEl>
                                          <p:spTgt spid="20"/>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8"/>
                                        </p:tgtEl>
                                        <p:attrNameLst>
                                          <p:attrName>style.visibility</p:attrName>
                                        </p:attrNameLst>
                                      </p:cBhvr>
                                      <p:to>
                                        <p:strVal val="visible"/>
                                      </p:to>
                                    </p:set>
                                    <p:animEffect filter="fade" transition="in">
                                      <p:cBhvr>
                                        <p:cTn dur="500"/>
                                        <p:tgtEl>
                                          <p:spTgt spid="28"/>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24">
                                            <p:txEl>
                                              <p:pRg end="0" st="0"/>
                                            </p:txEl>
                                          </p:spTgt>
                                        </p:tgtEl>
                                        <p:attrNameLst>
                                          <p:attrName>style.visibility</p:attrName>
                                        </p:attrNameLst>
                                      </p:cBhvr>
                                      <p:to>
                                        <p:strVal val="visible"/>
                                      </p:to>
                                    </p:set>
                                    <p:animEffect filter="fade" transition="in">
                                      <p:cBhvr>
                                        <p:cTn dur="500"/>
                                        <p:tgtEl>
                                          <p:spTgt spid="24">
                                            <p:txEl>
                                              <p:pRg end="0" st="0"/>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4">
                                            <p:txEl>
                                              <p:pRg end="1" st="1"/>
                                            </p:txEl>
                                          </p:spTgt>
                                        </p:tgtEl>
                                        <p:attrNameLst>
                                          <p:attrName>style.visibility</p:attrName>
                                        </p:attrNameLst>
                                      </p:cBhvr>
                                      <p:to>
                                        <p:strVal val="visible"/>
                                      </p:to>
                                    </p:set>
                                    <p:animEffect filter="fade" transition="in">
                                      <p:cBhvr>
                                        <p:cTn dur="500"/>
                                        <p:tgtEl>
                                          <p:spTgt spid="24">
                                            <p:txEl>
                                              <p:pRg end="1" st="1"/>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24">
                                            <p:txEl>
                                              <p:pRg end="2" st="2"/>
                                            </p:txEl>
                                          </p:spTgt>
                                        </p:tgtEl>
                                        <p:attrNameLst>
                                          <p:attrName>style.visibility</p:attrName>
                                        </p:attrNameLst>
                                      </p:cBhvr>
                                      <p:to>
                                        <p:strVal val="visible"/>
                                      </p:to>
                                    </p:set>
                                    <p:animEffect filter="fade" transition="in">
                                      <p:cBhvr>
                                        <p:cTn dur="500"/>
                                        <p:tgtEl>
                                          <p:spTgt spid="24">
                                            <p:txEl>
                                              <p:pRg end="2" st="2"/>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24">
                                            <p:txEl>
                                              <p:pRg end="3" st="3"/>
                                            </p:txEl>
                                          </p:spTgt>
                                        </p:tgtEl>
                                        <p:attrNameLst>
                                          <p:attrName>style.visibility</p:attrName>
                                        </p:attrNameLst>
                                      </p:cBhvr>
                                      <p:to>
                                        <p:strVal val="visible"/>
                                      </p:to>
                                    </p:set>
                                    <p:animEffect filter="fade" transition="in">
                                      <p:cBhvr>
                                        <p:cTn dur="500"/>
                                        <p:tgtEl>
                                          <p:spTgt spid="24">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4">
                                            <p:txEl>
                                              <p:pRg end="4" st="4"/>
                                            </p:txEl>
                                          </p:spTgt>
                                        </p:tgtEl>
                                        <p:attrNameLst>
                                          <p:attrName>style.visibility</p:attrName>
                                        </p:attrNameLst>
                                      </p:cBhvr>
                                      <p:to>
                                        <p:strVal val="visible"/>
                                      </p:to>
                                    </p:set>
                                    <p:animEffect filter="fade" transition="in">
                                      <p:cBhvr>
                                        <p:cTn dur="500"/>
                                        <p:tgtEl>
                                          <p:spTgt spid="24">
                                            <p:txEl>
                                              <p:pRg end="4" st="4"/>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24">
                                            <p:txEl>
                                              <p:pRg end="5" st="5"/>
                                            </p:txEl>
                                          </p:spTgt>
                                        </p:tgtEl>
                                        <p:attrNameLst>
                                          <p:attrName>style.visibility</p:attrName>
                                        </p:attrNameLst>
                                      </p:cBhvr>
                                      <p:to>
                                        <p:strVal val="visible"/>
                                      </p:to>
                                    </p:set>
                                    <p:animEffect filter="fade" transition="in">
                                      <p:cBhvr>
                                        <p:cTn dur="500"/>
                                        <p:tgtEl>
                                          <p:spTgt spid="24">
                                            <p:txEl>
                                              <p:pRg end="5" st="5"/>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24">
                                            <p:txEl>
                                              <p:pRg end="6" st="6"/>
                                            </p:txEl>
                                          </p:spTgt>
                                        </p:tgtEl>
                                        <p:attrNameLst>
                                          <p:attrName>style.visibility</p:attrName>
                                        </p:attrNameLst>
                                      </p:cBhvr>
                                      <p:to>
                                        <p:strVal val="visible"/>
                                      </p:to>
                                    </p:set>
                                    <p:animEffect filter="fade" transition="in">
                                      <p:cBhvr>
                                        <p:cTn dur="500"/>
                                        <p:tgtEl>
                                          <p:spTgt spid="24">
                                            <p:txEl>
                                              <p:pRg end="6" st="6"/>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4">
                                            <p:txEl>
                                              <p:pRg end="7" st="7"/>
                                            </p:txEl>
                                          </p:spTgt>
                                        </p:tgtEl>
                                        <p:attrNameLst>
                                          <p:attrName>style.visibility</p:attrName>
                                        </p:attrNameLst>
                                      </p:cBhvr>
                                      <p:to>
                                        <p:strVal val="visible"/>
                                      </p:to>
                                    </p:set>
                                    <p:animEffect filter="fade" transition="in">
                                      <p:cBhvr>
                                        <p:cTn dur="500"/>
                                        <p:tgtEl>
                                          <p:spTgt spid="24">
                                            <p:txEl>
                                              <p:pRg end="7" st="7"/>
                                            </p:txEl>
                                          </p:spTgt>
                                        </p:tgtEl>
                                      </p:cBhvr>
                                    </p:animEffect>
                                  </p:childTnLst>
                                </p:cTn>
                              </p:par>
                            </p:childTnLst>
                          </p:cTn>
                        </p:par>
                        <p:par>
                          <p:cTn fill="hold">
                            <p:stCondLst>
                              <p:cond delay="5750"/>
                            </p:stCondLst>
                            <p:childTnLst>
                              <p:par>
                                <p:cTn fill="hold" nodeType="afterEffect" presetClass="entr" presetID="10" presetSubtype="0">
                                  <p:stCondLst>
                                    <p:cond delay="0"/>
                                  </p:stCondLst>
                                  <p:childTnLst>
                                    <p:set>
                                      <p:cBhvr>
                                        <p:cTn dur="1" fill="hold">
                                          <p:stCondLst>
                                            <p:cond delay="0"/>
                                          </p:stCondLst>
                                        </p:cTn>
                                        <p:tgtEl>
                                          <p:spTgt spid="24">
                                            <p:txEl>
                                              <p:pRg end="8" st="8"/>
                                            </p:txEl>
                                          </p:spTgt>
                                        </p:tgtEl>
                                        <p:attrNameLst>
                                          <p:attrName>style.visibility</p:attrName>
                                        </p:attrNameLst>
                                      </p:cBhvr>
                                      <p:to>
                                        <p:strVal val="visible"/>
                                      </p:to>
                                    </p:set>
                                    <p:animEffect filter="fade" transition="in">
                                      <p:cBhvr>
                                        <p:cTn dur="500"/>
                                        <p:tgtEl>
                                          <p:spTgt spid="2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8" name="Shape 138"/>
        <p:cNvGrpSpPr/>
        <p:nvPr/>
      </p:nvGrpSpPr>
      <p:grpSpPr>
        <a:xfrm>
          <a:off x="0" y="0"/>
          <a:ext cx="0" cy="0"/>
          <a:chOff x="0" y="0"/>
          <a:chExt cx="0" cy="0"/>
        </a:xfrm>
      </p:grpSpPr>
      <p:sp>
        <p:nvSpPr>
          <p:cNvPr id="139" name="Google Shape;139;p56"/>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56"/>
          <p:cNvSpPr txBox="1"/>
          <p:nvPr>
            <p:ph idx="1" type="body"/>
          </p:nvPr>
        </p:nvSpPr>
        <p:spPr>
          <a:xfrm>
            <a:off x="628651" y="1825625"/>
            <a:ext cx="7886700" cy="4351339"/>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41" name="Google Shape;141;p56"/>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56"/>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56"/>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4" name="Shape 144"/>
        <p:cNvGrpSpPr/>
        <p:nvPr/>
      </p:nvGrpSpPr>
      <p:grpSpPr>
        <a:xfrm>
          <a:off x="0" y="0"/>
          <a:ext cx="0" cy="0"/>
          <a:chOff x="0" y="0"/>
          <a:chExt cx="0" cy="0"/>
        </a:xfrm>
      </p:grpSpPr>
      <p:sp>
        <p:nvSpPr>
          <p:cNvPr id="145" name="Google Shape;145;p57"/>
          <p:cNvSpPr txBox="1"/>
          <p:nvPr>
            <p:ph type="title"/>
          </p:nvPr>
        </p:nvSpPr>
        <p:spPr>
          <a:xfrm>
            <a:off x="623889" y="1709741"/>
            <a:ext cx="7886700" cy="2852737"/>
          </a:xfrm>
          <a:prstGeom prst="rect">
            <a:avLst/>
          </a:prstGeom>
          <a:noFill/>
          <a:ln>
            <a:noFill/>
          </a:ln>
        </p:spPr>
        <p:txBody>
          <a:bodyPr anchorCtr="0" anchor="b" bIns="60950" lIns="121900" spcFirstLastPara="1" rIns="121900" wrap="square" tIns="60950">
            <a:normAutofit/>
          </a:bodyPr>
          <a:lstStyle>
            <a:lvl1pPr lvl="0" algn="l">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57"/>
          <p:cNvSpPr txBox="1"/>
          <p:nvPr>
            <p:ph idx="1" type="body"/>
          </p:nvPr>
        </p:nvSpPr>
        <p:spPr>
          <a:xfrm>
            <a:off x="623889" y="4589465"/>
            <a:ext cx="7886700" cy="1500187"/>
          </a:xfrm>
          <a:prstGeom prst="rect">
            <a:avLst/>
          </a:prstGeom>
          <a:noFill/>
          <a:ln>
            <a:noFill/>
          </a:ln>
        </p:spPr>
        <p:txBody>
          <a:bodyPr anchorCtr="0" anchor="t" bIns="60950" lIns="121900" spcFirstLastPara="1" rIns="121900" wrap="square" tIns="6095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147" name="Google Shape;147;p57"/>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57"/>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57"/>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0" name="Shape 150"/>
        <p:cNvGrpSpPr/>
        <p:nvPr/>
      </p:nvGrpSpPr>
      <p:grpSpPr>
        <a:xfrm>
          <a:off x="0" y="0"/>
          <a:ext cx="0" cy="0"/>
          <a:chOff x="0" y="0"/>
          <a:chExt cx="0" cy="0"/>
        </a:xfrm>
      </p:grpSpPr>
      <p:sp>
        <p:nvSpPr>
          <p:cNvPr id="151" name="Google Shape;151;p58"/>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58"/>
          <p:cNvSpPr txBox="1"/>
          <p:nvPr>
            <p:ph idx="1" type="body"/>
          </p:nvPr>
        </p:nvSpPr>
        <p:spPr>
          <a:xfrm>
            <a:off x="628651" y="1825625"/>
            <a:ext cx="3886200" cy="4351339"/>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3" name="Google Shape;153;p58"/>
          <p:cNvSpPr txBox="1"/>
          <p:nvPr>
            <p:ph idx="2" type="body"/>
          </p:nvPr>
        </p:nvSpPr>
        <p:spPr>
          <a:xfrm>
            <a:off x="4629151" y="1825625"/>
            <a:ext cx="3886200" cy="4351339"/>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54" name="Google Shape;154;p58"/>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 name="Google Shape;155;p58"/>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58"/>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7" name="Shape 157"/>
        <p:cNvGrpSpPr/>
        <p:nvPr/>
      </p:nvGrpSpPr>
      <p:grpSpPr>
        <a:xfrm>
          <a:off x="0" y="0"/>
          <a:ext cx="0" cy="0"/>
          <a:chOff x="0" y="0"/>
          <a:chExt cx="0" cy="0"/>
        </a:xfrm>
      </p:grpSpPr>
      <p:sp>
        <p:nvSpPr>
          <p:cNvPr id="158" name="Google Shape;158;p59"/>
          <p:cNvSpPr txBox="1"/>
          <p:nvPr>
            <p:ph type="title"/>
          </p:nvPr>
        </p:nvSpPr>
        <p:spPr>
          <a:xfrm>
            <a:off x="629842"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9"/>
          <p:cNvSpPr txBox="1"/>
          <p:nvPr>
            <p:ph idx="1" type="body"/>
          </p:nvPr>
        </p:nvSpPr>
        <p:spPr>
          <a:xfrm>
            <a:off x="629842" y="1681163"/>
            <a:ext cx="3868340" cy="823912"/>
          </a:xfrm>
          <a:prstGeom prst="rect">
            <a:avLst/>
          </a:prstGeom>
          <a:noFill/>
          <a:ln>
            <a:noFill/>
          </a:ln>
        </p:spPr>
        <p:txBody>
          <a:bodyPr anchorCtr="0" anchor="b" bIns="60950" lIns="121900" spcFirstLastPara="1" rIns="121900" wrap="square" tIns="6095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0" name="Google Shape;160;p59"/>
          <p:cNvSpPr txBox="1"/>
          <p:nvPr>
            <p:ph idx="2" type="body"/>
          </p:nvPr>
        </p:nvSpPr>
        <p:spPr>
          <a:xfrm>
            <a:off x="629842" y="2505075"/>
            <a:ext cx="3868340" cy="3684588"/>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1" name="Google Shape;161;p59"/>
          <p:cNvSpPr txBox="1"/>
          <p:nvPr>
            <p:ph idx="3" type="body"/>
          </p:nvPr>
        </p:nvSpPr>
        <p:spPr>
          <a:xfrm>
            <a:off x="4629151" y="1681163"/>
            <a:ext cx="3887391" cy="823912"/>
          </a:xfrm>
          <a:prstGeom prst="rect">
            <a:avLst/>
          </a:prstGeom>
          <a:noFill/>
          <a:ln>
            <a:noFill/>
          </a:ln>
        </p:spPr>
        <p:txBody>
          <a:bodyPr anchorCtr="0" anchor="b" bIns="60950" lIns="121900" spcFirstLastPara="1" rIns="121900" wrap="square" tIns="6095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162" name="Google Shape;162;p59"/>
          <p:cNvSpPr txBox="1"/>
          <p:nvPr>
            <p:ph idx="4" type="body"/>
          </p:nvPr>
        </p:nvSpPr>
        <p:spPr>
          <a:xfrm>
            <a:off x="4629151" y="2505075"/>
            <a:ext cx="3887391" cy="3684588"/>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63" name="Google Shape;163;p59"/>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59"/>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59"/>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6" name="Shape 166"/>
        <p:cNvGrpSpPr/>
        <p:nvPr/>
      </p:nvGrpSpPr>
      <p:grpSpPr>
        <a:xfrm>
          <a:off x="0" y="0"/>
          <a:ext cx="0" cy="0"/>
          <a:chOff x="0" y="0"/>
          <a:chExt cx="0" cy="0"/>
        </a:xfrm>
      </p:grpSpPr>
      <p:sp>
        <p:nvSpPr>
          <p:cNvPr id="167" name="Google Shape;167;p60"/>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60"/>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60"/>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60"/>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61"/>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p61"/>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61"/>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5" name="Shape 175"/>
        <p:cNvGrpSpPr/>
        <p:nvPr/>
      </p:nvGrpSpPr>
      <p:grpSpPr>
        <a:xfrm>
          <a:off x="0" y="0"/>
          <a:ext cx="0" cy="0"/>
          <a:chOff x="0" y="0"/>
          <a:chExt cx="0" cy="0"/>
        </a:xfrm>
      </p:grpSpPr>
      <p:sp>
        <p:nvSpPr>
          <p:cNvPr id="176" name="Google Shape;176;p62"/>
          <p:cNvSpPr txBox="1"/>
          <p:nvPr>
            <p:ph type="title"/>
          </p:nvPr>
        </p:nvSpPr>
        <p:spPr>
          <a:xfrm>
            <a:off x="629841" y="457200"/>
            <a:ext cx="2949179" cy="1600200"/>
          </a:xfrm>
          <a:prstGeom prst="rect">
            <a:avLst/>
          </a:prstGeom>
          <a:noFill/>
          <a:ln>
            <a:noFill/>
          </a:ln>
        </p:spPr>
        <p:txBody>
          <a:bodyPr anchorCtr="0" anchor="b" bIns="60950" lIns="121900" spcFirstLastPara="1" rIns="121900" wrap="square" tIns="6095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62"/>
          <p:cNvSpPr txBox="1"/>
          <p:nvPr>
            <p:ph idx="1" type="body"/>
          </p:nvPr>
        </p:nvSpPr>
        <p:spPr>
          <a:xfrm>
            <a:off x="3887391" y="987428"/>
            <a:ext cx="4629151" cy="4873625"/>
          </a:xfrm>
          <a:prstGeom prst="rect">
            <a:avLst/>
          </a:prstGeom>
          <a:noFill/>
          <a:ln>
            <a:noFill/>
          </a:ln>
        </p:spPr>
        <p:txBody>
          <a:bodyPr anchorCtr="0" anchor="t" bIns="60950" lIns="121900" spcFirstLastPara="1" rIns="121900" wrap="square" tIns="6095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178" name="Google Shape;178;p62"/>
          <p:cNvSpPr txBox="1"/>
          <p:nvPr>
            <p:ph idx="2" type="body"/>
          </p:nvPr>
        </p:nvSpPr>
        <p:spPr>
          <a:xfrm>
            <a:off x="629841" y="2057401"/>
            <a:ext cx="2949179" cy="3811588"/>
          </a:xfrm>
          <a:prstGeom prst="rect">
            <a:avLst/>
          </a:prstGeom>
          <a:noFill/>
          <a:ln>
            <a:noFill/>
          </a:ln>
        </p:spPr>
        <p:txBody>
          <a:bodyPr anchorCtr="0" anchor="t" bIns="60950" lIns="121900" spcFirstLastPara="1" rIns="121900" wrap="square" tIns="6095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79" name="Google Shape;179;p62"/>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62"/>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62"/>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2" name="Shape 182"/>
        <p:cNvGrpSpPr/>
        <p:nvPr/>
      </p:nvGrpSpPr>
      <p:grpSpPr>
        <a:xfrm>
          <a:off x="0" y="0"/>
          <a:ext cx="0" cy="0"/>
          <a:chOff x="0" y="0"/>
          <a:chExt cx="0" cy="0"/>
        </a:xfrm>
      </p:grpSpPr>
      <p:sp>
        <p:nvSpPr>
          <p:cNvPr id="183" name="Google Shape;183;p63"/>
          <p:cNvSpPr txBox="1"/>
          <p:nvPr>
            <p:ph type="title"/>
          </p:nvPr>
        </p:nvSpPr>
        <p:spPr>
          <a:xfrm>
            <a:off x="629841" y="457200"/>
            <a:ext cx="2949179" cy="1600200"/>
          </a:xfrm>
          <a:prstGeom prst="rect">
            <a:avLst/>
          </a:prstGeom>
          <a:noFill/>
          <a:ln>
            <a:noFill/>
          </a:ln>
        </p:spPr>
        <p:txBody>
          <a:bodyPr anchorCtr="0" anchor="b" bIns="60950" lIns="121900" spcFirstLastPara="1" rIns="121900" wrap="square" tIns="6095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63"/>
          <p:cNvSpPr/>
          <p:nvPr>
            <p:ph idx="2" type="pic"/>
          </p:nvPr>
        </p:nvSpPr>
        <p:spPr>
          <a:xfrm>
            <a:off x="3887391" y="987428"/>
            <a:ext cx="4629151" cy="4873625"/>
          </a:xfrm>
          <a:prstGeom prst="rect">
            <a:avLst/>
          </a:prstGeom>
          <a:noFill/>
          <a:ln>
            <a:noFill/>
          </a:ln>
        </p:spPr>
      </p:sp>
      <p:sp>
        <p:nvSpPr>
          <p:cNvPr id="185" name="Google Shape;185;p63"/>
          <p:cNvSpPr txBox="1"/>
          <p:nvPr>
            <p:ph idx="1" type="body"/>
          </p:nvPr>
        </p:nvSpPr>
        <p:spPr>
          <a:xfrm>
            <a:off x="629841" y="2057401"/>
            <a:ext cx="2949179" cy="3811588"/>
          </a:xfrm>
          <a:prstGeom prst="rect">
            <a:avLst/>
          </a:prstGeom>
          <a:noFill/>
          <a:ln>
            <a:noFill/>
          </a:ln>
        </p:spPr>
        <p:txBody>
          <a:bodyPr anchorCtr="0" anchor="t" bIns="60950" lIns="121900" spcFirstLastPara="1" rIns="121900" wrap="square" tIns="6095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186" name="Google Shape;186;p63"/>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63"/>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63"/>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9" name="Shape 189"/>
        <p:cNvGrpSpPr/>
        <p:nvPr/>
      </p:nvGrpSpPr>
      <p:grpSpPr>
        <a:xfrm>
          <a:off x="0" y="0"/>
          <a:ext cx="0" cy="0"/>
          <a:chOff x="0" y="0"/>
          <a:chExt cx="0" cy="0"/>
        </a:xfrm>
      </p:grpSpPr>
      <p:sp>
        <p:nvSpPr>
          <p:cNvPr id="190" name="Google Shape;190;p64"/>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64"/>
          <p:cNvSpPr txBox="1"/>
          <p:nvPr>
            <p:ph idx="1" type="body"/>
          </p:nvPr>
        </p:nvSpPr>
        <p:spPr>
          <a:xfrm rot="5400000">
            <a:off x="2396331" y="57944"/>
            <a:ext cx="4351339" cy="7886700"/>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92" name="Google Shape;192;p64"/>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64"/>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64"/>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5" name="Shape 195"/>
        <p:cNvGrpSpPr/>
        <p:nvPr/>
      </p:nvGrpSpPr>
      <p:grpSpPr>
        <a:xfrm>
          <a:off x="0" y="0"/>
          <a:ext cx="0" cy="0"/>
          <a:chOff x="0" y="0"/>
          <a:chExt cx="0" cy="0"/>
        </a:xfrm>
      </p:grpSpPr>
      <p:sp>
        <p:nvSpPr>
          <p:cNvPr id="196" name="Google Shape;196;p65"/>
          <p:cNvSpPr txBox="1"/>
          <p:nvPr>
            <p:ph type="title"/>
          </p:nvPr>
        </p:nvSpPr>
        <p:spPr>
          <a:xfrm rot="5400000">
            <a:off x="4623594" y="2285208"/>
            <a:ext cx="5811839" cy="1971675"/>
          </a:xfrm>
          <a:prstGeom prst="rect">
            <a:avLst/>
          </a:prstGeom>
          <a:noFill/>
          <a:ln>
            <a:noFill/>
          </a:ln>
        </p:spPr>
        <p:txBody>
          <a:bodyPr anchorCtr="0" anchor="ctr" bIns="60950" lIns="121900" spcFirstLastPara="1" rIns="121900" wrap="square" tIns="6095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65"/>
          <p:cNvSpPr txBox="1"/>
          <p:nvPr>
            <p:ph idx="1" type="body"/>
          </p:nvPr>
        </p:nvSpPr>
        <p:spPr>
          <a:xfrm rot="5400000">
            <a:off x="623094" y="370683"/>
            <a:ext cx="5811839" cy="5800725"/>
          </a:xfrm>
          <a:prstGeom prst="rect">
            <a:avLst/>
          </a:prstGeom>
          <a:noFill/>
          <a:ln>
            <a:noFill/>
          </a:ln>
        </p:spPr>
        <p:txBody>
          <a:bodyPr anchorCtr="0" anchor="t" bIns="60950" lIns="121900" spcFirstLastPara="1" rIns="121900" wrap="square" tIns="6095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98" name="Google Shape;198;p65"/>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65"/>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65"/>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1" name="Shape 31"/>
        <p:cNvGrpSpPr/>
        <p:nvPr/>
      </p:nvGrpSpPr>
      <p:grpSpPr>
        <a:xfrm>
          <a:off x="0" y="0"/>
          <a:ext cx="0" cy="0"/>
          <a:chOff x="0" y="0"/>
          <a:chExt cx="0" cy="0"/>
        </a:xfrm>
      </p:grpSpPr>
      <p:sp>
        <p:nvSpPr>
          <p:cNvPr id="32" name="Google Shape;32;p39"/>
          <p:cNvSpPr txBox="1"/>
          <p:nvPr>
            <p:ph idx="1" type="body"/>
          </p:nvPr>
        </p:nvSpPr>
        <p:spPr>
          <a:xfrm>
            <a:off x="657634" y="4483865"/>
            <a:ext cx="2532878" cy="1414336"/>
          </a:xfrm>
          <a:prstGeom prst="rect">
            <a:avLst/>
          </a:prstGeom>
          <a:solidFill>
            <a:schemeClr val="accent1"/>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3" name="Google Shape;33;p39"/>
          <p:cNvSpPr txBox="1"/>
          <p:nvPr>
            <p:ph idx="2" type="body"/>
          </p:nvPr>
        </p:nvSpPr>
        <p:spPr>
          <a:xfrm>
            <a:off x="5940411" y="4483865"/>
            <a:ext cx="2532878" cy="1414336"/>
          </a:xfrm>
          <a:prstGeom prst="rect">
            <a:avLst/>
          </a:prstGeom>
          <a:solidFill>
            <a:schemeClr val="accent3"/>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4" name="Google Shape;34;p39"/>
          <p:cNvSpPr txBox="1"/>
          <p:nvPr>
            <p:ph idx="3" type="body"/>
          </p:nvPr>
        </p:nvSpPr>
        <p:spPr>
          <a:xfrm>
            <a:off x="3299023" y="4483865"/>
            <a:ext cx="2532878" cy="1414336"/>
          </a:xfrm>
          <a:prstGeom prst="rect">
            <a:avLst/>
          </a:prstGeom>
          <a:solidFill>
            <a:schemeClr val="accent2"/>
          </a:solid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5" name="Google Shape;35;p39"/>
          <p:cNvSpPr txBox="1"/>
          <p:nvPr>
            <p:ph idx="4" type="body"/>
          </p:nvPr>
        </p:nvSpPr>
        <p:spPr>
          <a:xfrm>
            <a:off x="657634" y="4535043"/>
            <a:ext cx="2510210" cy="13541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6" name="Google Shape;36;p39"/>
          <p:cNvSpPr txBox="1"/>
          <p:nvPr>
            <p:ph idx="5" type="body"/>
          </p:nvPr>
        </p:nvSpPr>
        <p:spPr>
          <a:xfrm>
            <a:off x="969169" y="592138"/>
            <a:ext cx="7196138" cy="10414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750"/>
              </a:spcBef>
              <a:spcAft>
                <a:spcPts val="0"/>
              </a:spcAft>
              <a:buClr>
                <a:schemeClr val="dk1"/>
              </a:buClr>
              <a:buSzPts val="3300"/>
              <a:buFont typeface="Arial"/>
              <a:buNone/>
              <a:defRPr b="1" i="0" sz="33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7" name="Google Shape;37;p39"/>
          <p:cNvSpPr/>
          <p:nvPr>
            <p:ph idx="6" type="pic"/>
          </p:nvPr>
        </p:nvSpPr>
        <p:spPr>
          <a:xfrm>
            <a:off x="656035" y="1914525"/>
            <a:ext cx="2534478" cy="2571750"/>
          </a:xfrm>
          <a:prstGeom prst="rect">
            <a:avLst/>
          </a:prstGeom>
          <a:noFill/>
          <a:ln>
            <a:noFill/>
          </a:ln>
        </p:spPr>
      </p:sp>
      <p:sp>
        <p:nvSpPr>
          <p:cNvPr id="38" name="Google Shape;38;p39"/>
          <p:cNvSpPr/>
          <p:nvPr>
            <p:ph idx="7" type="pic"/>
          </p:nvPr>
        </p:nvSpPr>
        <p:spPr>
          <a:xfrm>
            <a:off x="3302795" y="1914525"/>
            <a:ext cx="2534478" cy="2571750"/>
          </a:xfrm>
          <a:prstGeom prst="rect">
            <a:avLst/>
          </a:prstGeom>
          <a:noFill/>
          <a:ln>
            <a:noFill/>
          </a:ln>
        </p:spPr>
      </p:sp>
      <p:sp>
        <p:nvSpPr>
          <p:cNvPr id="39" name="Google Shape;39;p39"/>
          <p:cNvSpPr/>
          <p:nvPr>
            <p:ph idx="8" type="pic"/>
          </p:nvPr>
        </p:nvSpPr>
        <p:spPr>
          <a:xfrm>
            <a:off x="5949554" y="1914525"/>
            <a:ext cx="2534478" cy="2571750"/>
          </a:xfrm>
          <a:prstGeom prst="rect">
            <a:avLst/>
          </a:prstGeom>
          <a:noFill/>
          <a:ln>
            <a:noFill/>
          </a:ln>
        </p:spPr>
      </p:sp>
      <p:sp>
        <p:nvSpPr>
          <p:cNvPr id="40" name="Google Shape;40;p39"/>
          <p:cNvSpPr txBox="1"/>
          <p:nvPr>
            <p:ph idx="9" type="body"/>
          </p:nvPr>
        </p:nvSpPr>
        <p:spPr>
          <a:xfrm>
            <a:off x="3309576" y="4535043"/>
            <a:ext cx="2510210" cy="13541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1" name="Google Shape;41;p39"/>
          <p:cNvSpPr txBox="1"/>
          <p:nvPr>
            <p:ph idx="13" type="body"/>
          </p:nvPr>
        </p:nvSpPr>
        <p:spPr>
          <a:xfrm>
            <a:off x="5952373" y="4541727"/>
            <a:ext cx="2510210" cy="13541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750"/>
              </a:spcBef>
              <a:spcAft>
                <a:spcPts val="0"/>
              </a:spcAft>
              <a:buClr>
                <a:schemeClr val="lt1"/>
              </a:buClr>
              <a:buSzPts val="1350"/>
              <a:buFont typeface="Arial"/>
              <a:buNone/>
              <a:defRPr b="0" i="0" sz="1350" u="none" cap="none" strike="noStrike">
                <a:solidFill>
                  <a:schemeClr val="lt1"/>
                </a:solidFill>
                <a:latin typeface="Calibri"/>
                <a:ea typeface="Calibri"/>
                <a:cs typeface="Calibri"/>
                <a:sym typeface="Calibri"/>
              </a:defRPr>
            </a:lvl1pPr>
            <a:lvl2pPr indent="-228600" lvl="1" marL="914400" marR="0" rtl="0" algn="l">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228600" lvl="3" marL="18288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4pPr>
            <a:lvl5pPr indent="-228600" lvl="4" marL="2286000" marR="0" rtl="0" algn="l">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42" name="Google Shape;42;p39"/>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solidFill>
                  <a:schemeClr val="dk1"/>
                </a:solidFill>
                <a:latin typeface="Calibri"/>
                <a:ea typeface="Calibri"/>
                <a:cs typeface="Calibri"/>
                <a:sym typeface="Calibri"/>
              </a:defRPr>
            </a:lvl1pPr>
            <a:lvl2pPr lvl="1">
              <a:buNone/>
              <a:defRPr>
                <a:solidFill>
                  <a:schemeClr val="dk1"/>
                </a:solidFill>
                <a:latin typeface="Calibri"/>
                <a:ea typeface="Calibri"/>
                <a:cs typeface="Calibri"/>
                <a:sym typeface="Calibri"/>
              </a:defRPr>
            </a:lvl2pPr>
            <a:lvl3pPr lvl="2">
              <a:buNone/>
              <a:defRPr>
                <a:solidFill>
                  <a:schemeClr val="dk1"/>
                </a:solidFill>
                <a:latin typeface="Calibri"/>
                <a:ea typeface="Calibri"/>
                <a:cs typeface="Calibri"/>
                <a:sym typeface="Calibri"/>
              </a:defRPr>
            </a:lvl3pPr>
            <a:lvl4pPr lvl="3">
              <a:buNone/>
              <a:defRPr>
                <a:solidFill>
                  <a:schemeClr val="dk1"/>
                </a:solidFill>
                <a:latin typeface="Calibri"/>
                <a:ea typeface="Calibri"/>
                <a:cs typeface="Calibri"/>
                <a:sym typeface="Calibri"/>
              </a:defRPr>
            </a:lvl4pPr>
            <a:lvl5pPr lvl="4">
              <a:buNone/>
              <a:defRPr>
                <a:solidFill>
                  <a:schemeClr val="dk1"/>
                </a:solidFill>
                <a:latin typeface="Calibri"/>
                <a:ea typeface="Calibri"/>
                <a:cs typeface="Calibri"/>
                <a:sym typeface="Calibri"/>
              </a:defRPr>
            </a:lvl5pPr>
            <a:lvl6pPr lvl="5">
              <a:buNone/>
              <a:defRPr>
                <a:solidFill>
                  <a:schemeClr val="dk1"/>
                </a:solidFill>
                <a:latin typeface="Calibri"/>
                <a:ea typeface="Calibri"/>
                <a:cs typeface="Calibri"/>
                <a:sym typeface="Calibri"/>
              </a:defRPr>
            </a:lvl6pPr>
            <a:lvl7pPr lvl="6">
              <a:buNone/>
              <a:defRPr>
                <a:solidFill>
                  <a:schemeClr val="dk1"/>
                </a:solidFill>
                <a:latin typeface="Calibri"/>
                <a:ea typeface="Calibri"/>
                <a:cs typeface="Calibri"/>
                <a:sym typeface="Calibri"/>
              </a:defRPr>
            </a:lvl7pPr>
            <a:lvl8pPr lvl="7">
              <a:buNone/>
              <a:defRPr>
                <a:solidFill>
                  <a:schemeClr val="dk1"/>
                </a:solidFill>
                <a:latin typeface="Calibri"/>
                <a:ea typeface="Calibri"/>
                <a:cs typeface="Calibri"/>
                <a:sym typeface="Calibri"/>
              </a:defRPr>
            </a:lvl8pPr>
            <a:lvl9pPr lvl="8">
              <a:buNone/>
              <a:defRPr>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6">
                                            <p:txEl>
                                              <p:pRg end="0" st="0"/>
                                            </p:txEl>
                                          </p:spTgt>
                                        </p:tgtEl>
                                        <p:attrNameLst>
                                          <p:attrName>style.visibility</p:attrName>
                                        </p:attrNameLst>
                                      </p:cBhvr>
                                      <p:to>
                                        <p:strVal val="visible"/>
                                      </p:to>
                                    </p:set>
                                    <p:anim calcmode="lin" valueType="num">
                                      <p:cBhvr additive="base">
                                        <p:cTn dur="1250"/>
                                        <p:tgtEl>
                                          <p:spTgt spid="36">
                                            <p:txEl>
                                              <p:pRg end="0" st="0"/>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1" st="1"/>
                                            </p:txEl>
                                          </p:spTgt>
                                        </p:tgtEl>
                                        <p:attrNameLst>
                                          <p:attrName>style.visibility</p:attrName>
                                        </p:attrNameLst>
                                      </p:cBhvr>
                                      <p:to>
                                        <p:strVal val="visible"/>
                                      </p:to>
                                    </p:set>
                                    <p:anim calcmode="lin" valueType="num">
                                      <p:cBhvr additive="base">
                                        <p:cTn dur="1250"/>
                                        <p:tgtEl>
                                          <p:spTgt spid="36">
                                            <p:txEl>
                                              <p:pRg end="1" st="1"/>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2" st="2"/>
                                            </p:txEl>
                                          </p:spTgt>
                                        </p:tgtEl>
                                        <p:attrNameLst>
                                          <p:attrName>style.visibility</p:attrName>
                                        </p:attrNameLst>
                                      </p:cBhvr>
                                      <p:to>
                                        <p:strVal val="visible"/>
                                      </p:to>
                                    </p:set>
                                    <p:anim calcmode="lin" valueType="num">
                                      <p:cBhvr additive="base">
                                        <p:cTn dur="1250"/>
                                        <p:tgtEl>
                                          <p:spTgt spid="36">
                                            <p:txEl>
                                              <p:pRg end="2" st="2"/>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3" st="3"/>
                                            </p:txEl>
                                          </p:spTgt>
                                        </p:tgtEl>
                                        <p:attrNameLst>
                                          <p:attrName>style.visibility</p:attrName>
                                        </p:attrNameLst>
                                      </p:cBhvr>
                                      <p:to>
                                        <p:strVal val="visible"/>
                                      </p:to>
                                    </p:set>
                                    <p:anim calcmode="lin" valueType="num">
                                      <p:cBhvr additive="base">
                                        <p:cTn dur="1250"/>
                                        <p:tgtEl>
                                          <p:spTgt spid="36">
                                            <p:txEl>
                                              <p:pRg end="3" st="3"/>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4" st="4"/>
                                            </p:txEl>
                                          </p:spTgt>
                                        </p:tgtEl>
                                        <p:attrNameLst>
                                          <p:attrName>style.visibility</p:attrName>
                                        </p:attrNameLst>
                                      </p:cBhvr>
                                      <p:to>
                                        <p:strVal val="visible"/>
                                      </p:to>
                                    </p:set>
                                    <p:anim calcmode="lin" valueType="num">
                                      <p:cBhvr additive="base">
                                        <p:cTn dur="1250"/>
                                        <p:tgtEl>
                                          <p:spTgt spid="36">
                                            <p:txEl>
                                              <p:pRg end="4" st="4"/>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5" st="5"/>
                                            </p:txEl>
                                          </p:spTgt>
                                        </p:tgtEl>
                                        <p:attrNameLst>
                                          <p:attrName>style.visibility</p:attrName>
                                        </p:attrNameLst>
                                      </p:cBhvr>
                                      <p:to>
                                        <p:strVal val="visible"/>
                                      </p:to>
                                    </p:set>
                                    <p:anim calcmode="lin" valueType="num">
                                      <p:cBhvr additive="base">
                                        <p:cTn dur="1250"/>
                                        <p:tgtEl>
                                          <p:spTgt spid="36">
                                            <p:txEl>
                                              <p:pRg end="5" st="5"/>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6" st="6"/>
                                            </p:txEl>
                                          </p:spTgt>
                                        </p:tgtEl>
                                        <p:attrNameLst>
                                          <p:attrName>style.visibility</p:attrName>
                                        </p:attrNameLst>
                                      </p:cBhvr>
                                      <p:to>
                                        <p:strVal val="visible"/>
                                      </p:to>
                                    </p:set>
                                    <p:anim calcmode="lin" valueType="num">
                                      <p:cBhvr additive="base">
                                        <p:cTn dur="1250"/>
                                        <p:tgtEl>
                                          <p:spTgt spid="36">
                                            <p:txEl>
                                              <p:pRg end="6" st="6"/>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7" st="7"/>
                                            </p:txEl>
                                          </p:spTgt>
                                        </p:tgtEl>
                                        <p:attrNameLst>
                                          <p:attrName>style.visibility</p:attrName>
                                        </p:attrNameLst>
                                      </p:cBhvr>
                                      <p:to>
                                        <p:strVal val="visible"/>
                                      </p:to>
                                    </p:set>
                                    <p:anim calcmode="lin" valueType="num">
                                      <p:cBhvr additive="base">
                                        <p:cTn dur="1250"/>
                                        <p:tgtEl>
                                          <p:spTgt spid="36">
                                            <p:txEl>
                                              <p:pRg end="7" st="7"/>
                                            </p:txEl>
                                          </p:spTgt>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6">
                                            <p:txEl>
                                              <p:pRg end="8" st="8"/>
                                            </p:txEl>
                                          </p:spTgt>
                                        </p:tgtEl>
                                        <p:attrNameLst>
                                          <p:attrName>style.visibility</p:attrName>
                                        </p:attrNameLst>
                                      </p:cBhvr>
                                      <p:to>
                                        <p:strVal val="visible"/>
                                      </p:to>
                                    </p:set>
                                    <p:anim calcmode="lin" valueType="num">
                                      <p:cBhvr additive="base">
                                        <p:cTn dur="1250"/>
                                        <p:tgtEl>
                                          <p:spTgt spid="36">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250"/>
                                        <p:tgtEl>
                                          <p:spTgt spid="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250"/>
                                        <p:tgtEl>
                                          <p:spTgt spid="32"/>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35">
                                            <p:txEl>
                                              <p:pRg end="0" st="0"/>
                                            </p:txEl>
                                          </p:spTgt>
                                        </p:tgtEl>
                                        <p:attrNameLst>
                                          <p:attrName>style.visibility</p:attrName>
                                        </p:attrNameLst>
                                      </p:cBhvr>
                                      <p:to>
                                        <p:strVal val="visible"/>
                                      </p:to>
                                    </p:set>
                                    <p:animEffect filter="fade" transition="in">
                                      <p:cBhvr>
                                        <p:cTn dur="500"/>
                                        <p:tgtEl>
                                          <p:spTgt spid="35">
                                            <p:txEl>
                                              <p:pRg end="0" st="0"/>
                                            </p:txEl>
                                          </p:spTgt>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35">
                                            <p:txEl>
                                              <p:pRg end="1" st="1"/>
                                            </p:txEl>
                                          </p:spTgt>
                                        </p:tgtEl>
                                        <p:attrNameLst>
                                          <p:attrName>style.visibility</p:attrName>
                                        </p:attrNameLst>
                                      </p:cBhvr>
                                      <p:to>
                                        <p:strVal val="visible"/>
                                      </p:to>
                                    </p:set>
                                    <p:animEffect filter="fade" transition="in">
                                      <p:cBhvr>
                                        <p:cTn dur="500"/>
                                        <p:tgtEl>
                                          <p:spTgt spid="35">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35">
                                            <p:txEl>
                                              <p:pRg end="2" st="2"/>
                                            </p:txEl>
                                          </p:spTgt>
                                        </p:tgtEl>
                                        <p:attrNameLst>
                                          <p:attrName>style.visibility</p:attrName>
                                        </p:attrNameLst>
                                      </p:cBhvr>
                                      <p:to>
                                        <p:strVal val="visible"/>
                                      </p:to>
                                    </p:set>
                                    <p:animEffect filter="fade" transition="in">
                                      <p:cBhvr>
                                        <p:cTn dur="500"/>
                                        <p:tgtEl>
                                          <p:spTgt spid="35">
                                            <p:txEl>
                                              <p:pRg end="2" st="2"/>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35">
                                            <p:txEl>
                                              <p:pRg end="3" st="3"/>
                                            </p:txEl>
                                          </p:spTgt>
                                        </p:tgtEl>
                                        <p:attrNameLst>
                                          <p:attrName>style.visibility</p:attrName>
                                        </p:attrNameLst>
                                      </p:cBhvr>
                                      <p:to>
                                        <p:strVal val="visible"/>
                                      </p:to>
                                    </p:set>
                                    <p:animEffect filter="fade" transition="in">
                                      <p:cBhvr>
                                        <p:cTn dur="500"/>
                                        <p:tgtEl>
                                          <p:spTgt spid="35">
                                            <p:txEl>
                                              <p:pRg end="3" st="3"/>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35">
                                            <p:txEl>
                                              <p:pRg end="4" st="4"/>
                                            </p:txEl>
                                          </p:spTgt>
                                        </p:tgtEl>
                                        <p:attrNameLst>
                                          <p:attrName>style.visibility</p:attrName>
                                        </p:attrNameLst>
                                      </p:cBhvr>
                                      <p:to>
                                        <p:strVal val="visible"/>
                                      </p:to>
                                    </p:set>
                                    <p:animEffect filter="fade" transition="in">
                                      <p:cBhvr>
                                        <p:cTn dur="500"/>
                                        <p:tgtEl>
                                          <p:spTgt spid="35">
                                            <p:txEl>
                                              <p:pRg end="4" st="4"/>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35">
                                            <p:txEl>
                                              <p:pRg end="5" st="5"/>
                                            </p:txEl>
                                          </p:spTgt>
                                        </p:tgtEl>
                                        <p:attrNameLst>
                                          <p:attrName>style.visibility</p:attrName>
                                        </p:attrNameLst>
                                      </p:cBhvr>
                                      <p:to>
                                        <p:strVal val="visible"/>
                                      </p:to>
                                    </p:set>
                                    <p:animEffect filter="fade" transition="in">
                                      <p:cBhvr>
                                        <p:cTn dur="500"/>
                                        <p:tgtEl>
                                          <p:spTgt spid="35">
                                            <p:txEl>
                                              <p:pRg end="5" st="5"/>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35">
                                            <p:txEl>
                                              <p:pRg end="6" st="6"/>
                                            </p:txEl>
                                          </p:spTgt>
                                        </p:tgtEl>
                                        <p:attrNameLst>
                                          <p:attrName>style.visibility</p:attrName>
                                        </p:attrNameLst>
                                      </p:cBhvr>
                                      <p:to>
                                        <p:strVal val="visible"/>
                                      </p:to>
                                    </p:set>
                                    <p:animEffect filter="fade" transition="in">
                                      <p:cBhvr>
                                        <p:cTn dur="500"/>
                                        <p:tgtEl>
                                          <p:spTgt spid="35">
                                            <p:txEl>
                                              <p:pRg end="6" st="6"/>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35">
                                            <p:txEl>
                                              <p:pRg end="7" st="7"/>
                                            </p:txEl>
                                          </p:spTgt>
                                        </p:tgtEl>
                                        <p:attrNameLst>
                                          <p:attrName>style.visibility</p:attrName>
                                        </p:attrNameLst>
                                      </p:cBhvr>
                                      <p:to>
                                        <p:strVal val="visible"/>
                                      </p:to>
                                    </p:set>
                                    <p:animEffect filter="fade" transition="in">
                                      <p:cBhvr>
                                        <p:cTn dur="500"/>
                                        <p:tgtEl>
                                          <p:spTgt spid="35">
                                            <p:txEl>
                                              <p:pRg end="7" st="7"/>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35">
                                            <p:txEl>
                                              <p:pRg end="8" st="8"/>
                                            </p:txEl>
                                          </p:spTgt>
                                        </p:tgtEl>
                                        <p:attrNameLst>
                                          <p:attrName>style.visibility</p:attrName>
                                        </p:attrNameLst>
                                      </p:cBhvr>
                                      <p:to>
                                        <p:strVal val="visible"/>
                                      </p:to>
                                    </p:set>
                                    <p:animEffect filter="fade" transition="in">
                                      <p:cBhvr>
                                        <p:cTn dur="500"/>
                                        <p:tgtEl>
                                          <p:spTgt spid="3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250"/>
                                        <p:tgtEl>
                                          <p:spTgt spid="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250"/>
                                        <p:tgtEl>
                                          <p:spTgt spid="34"/>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40">
                                            <p:txEl>
                                              <p:pRg end="0" st="0"/>
                                            </p:txEl>
                                          </p:spTgt>
                                        </p:tgtEl>
                                        <p:attrNameLst>
                                          <p:attrName>style.visibility</p:attrName>
                                        </p:attrNameLst>
                                      </p:cBhvr>
                                      <p:to>
                                        <p:strVal val="visible"/>
                                      </p:to>
                                    </p:set>
                                    <p:animEffect filter="fade" transition="in">
                                      <p:cBhvr>
                                        <p:cTn dur="500"/>
                                        <p:tgtEl>
                                          <p:spTgt spid="40">
                                            <p:txEl>
                                              <p:pRg end="0" st="0"/>
                                            </p:txEl>
                                          </p:spTgt>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40">
                                            <p:txEl>
                                              <p:pRg end="1" st="1"/>
                                            </p:txEl>
                                          </p:spTgt>
                                        </p:tgtEl>
                                        <p:attrNameLst>
                                          <p:attrName>style.visibility</p:attrName>
                                        </p:attrNameLst>
                                      </p:cBhvr>
                                      <p:to>
                                        <p:strVal val="visible"/>
                                      </p:to>
                                    </p:set>
                                    <p:animEffect filter="fade" transition="in">
                                      <p:cBhvr>
                                        <p:cTn dur="500"/>
                                        <p:tgtEl>
                                          <p:spTgt spid="40">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40">
                                            <p:txEl>
                                              <p:pRg end="2" st="2"/>
                                            </p:txEl>
                                          </p:spTgt>
                                        </p:tgtEl>
                                        <p:attrNameLst>
                                          <p:attrName>style.visibility</p:attrName>
                                        </p:attrNameLst>
                                      </p:cBhvr>
                                      <p:to>
                                        <p:strVal val="visible"/>
                                      </p:to>
                                    </p:set>
                                    <p:animEffect filter="fade" transition="in">
                                      <p:cBhvr>
                                        <p:cTn dur="500"/>
                                        <p:tgtEl>
                                          <p:spTgt spid="40">
                                            <p:txEl>
                                              <p:pRg end="2" st="2"/>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40">
                                            <p:txEl>
                                              <p:pRg end="3" st="3"/>
                                            </p:txEl>
                                          </p:spTgt>
                                        </p:tgtEl>
                                        <p:attrNameLst>
                                          <p:attrName>style.visibility</p:attrName>
                                        </p:attrNameLst>
                                      </p:cBhvr>
                                      <p:to>
                                        <p:strVal val="visible"/>
                                      </p:to>
                                    </p:set>
                                    <p:animEffect filter="fade" transition="in">
                                      <p:cBhvr>
                                        <p:cTn dur="500"/>
                                        <p:tgtEl>
                                          <p:spTgt spid="40">
                                            <p:txEl>
                                              <p:pRg end="3" st="3"/>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40">
                                            <p:txEl>
                                              <p:pRg end="4" st="4"/>
                                            </p:txEl>
                                          </p:spTgt>
                                        </p:tgtEl>
                                        <p:attrNameLst>
                                          <p:attrName>style.visibility</p:attrName>
                                        </p:attrNameLst>
                                      </p:cBhvr>
                                      <p:to>
                                        <p:strVal val="visible"/>
                                      </p:to>
                                    </p:set>
                                    <p:animEffect filter="fade" transition="in">
                                      <p:cBhvr>
                                        <p:cTn dur="500"/>
                                        <p:tgtEl>
                                          <p:spTgt spid="40">
                                            <p:txEl>
                                              <p:pRg end="4" st="4"/>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40">
                                            <p:txEl>
                                              <p:pRg end="5" st="5"/>
                                            </p:txEl>
                                          </p:spTgt>
                                        </p:tgtEl>
                                        <p:attrNameLst>
                                          <p:attrName>style.visibility</p:attrName>
                                        </p:attrNameLst>
                                      </p:cBhvr>
                                      <p:to>
                                        <p:strVal val="visible"/>
                                      </p:to>
                                    </p:set>
                                    <p:animEffect filter="fade" transition="in">
                                      <p:cBhvr>
                                        <p:cTn dur="500"/>
                                        <p:tgtEl>
                                          <p:spTgt spid="40">
                                            <p:txEl>
                                              <p:pRg end="5" st="5"/>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40">
                                            <p:txEl>
                                              <p:pRg end="6" st="6"/>
                                            </p:txEl>
                                          </p:spTgt>
                                        </p:tgtEl>
                                        <p:attrNameLst>
                                          <p:attrName>style.visibility</p:attrName>
                                        </p:attrNameLst>
                                      </p:cBhvr>
                                      <p:to>
                                        <p:strVal val="visible"/>
                                      </p:to>
                                    </p:set>
                                    <p:animEffect filter="fade" transition="in">
                                      <p:cBhvr>
                                        <p:cTn dur="500"/>
                                        <p:tgtEl>
                                          <p:spTgt spid="40">
                                            <p:txEl>
                                              <p:pRg end="6" st="6"/>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40">
                                            <p:txEl>
                                              <p:pRg end="7" st="7"/>
                                            </p:txEl>
                                          </p:spTgt>
                                        </p:tgtEl>
                                        <p:attrNameLst>
                                          <p:attrName>style.visibility</p:attrName>
                                        </p:attrNameLst>
                                      </p:cBhvr>
                                      <p:to>
                                        <p:strVal val="visible"/>
                                      </p:to>
                                    </p:set>
                                    <p:animEffect filter="fade" transition="in">
                                      <p:cBhvr>
                                        <p:cTn dur="500"/>
                                        <p:tgtEl>
                                          <p:spTgt spid="40">
                                            <p:txEl>
                                              <p:pRg end="7" st="7"/>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40">
                                            <p:txEl>
                                              <p:pRg end="8" st="8"/>
                                            </p:txEl>
                                          </p:spTgt>
                                        </p:tgtEl>
                                        <p:attrNameLst>
                                          <p:attrName>style.visibility</p:attrName>
                                        </p:attrNameLst>
                                      </p:cBhvr>
                                      <p:to>
                                        <p:strVal val="visible"/>
                                      </p:to>
                                    </p:set>
                                    <p:animEffect filter="fade" transition="in">
                                      <p:cBhvr>
                                        <p:cTn dur="500"/>
                                        <p:tgtEl>
                                          <p:spTgt spid="4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1250"/>
                                        <p:tgtEl>
                                          <p:spTgt spid="3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250"/>
                                        <p:tgtEl>
                                          <p:spTgt spid="33"/>
                                        </p:tgtEl>
                                        <p:attrNameLst>
                                          <p:attrName>ppt_y</p:attrName>
                                        </p:attrNameLst>
                                      </p:cBhvr>
                                      <p:tavLst>
                                        <p:tav fmla="" tm="0">
                                          <p:val>
                                            <p:strVal val="#ppt_y+1"/>
                                          </p:val>
                                        </p:tav>
                                        <p:tav fmla="" tm="100000">
                                          <p:val>
                                            <p:strVal val="#ppt_y"/>
                                          </p:val>
                                        </p:tav>
                                      </p:tavLst>
                                    </p:anim>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41">
                                            <p:txEl>
                                              <p:pRg end="0" st="0"/>
                                            </p:txEl>
                                          </p:spTgt>
                                        </p:tgtEl>
                                        <p:attrNameLst>
                                          <p:attrName>style.visibility</p:attrName>
                                        </p:attrNameLst>
                                      </p:cBhvr>
                                      <p:to>
                                        <p:strVal val="visible"/>
                                      </p:to>
                                    </p:set>
                                    <p:animEffect filter="fade" transition="in">
                                      <p:cBhvr>
                                        <p:cTn dur="500"/>
                                        <p:tgtEl>
                                          <p:spTgt spid="41">
                                            <p:txEl>
                                              <p:pRg end="0" st="0"/>
                                            </p:txEl>
                                          </p:spTgt>
                                        </p:tgtEl>
                                      </p:cBhvr>
                                    </p:animEffect>
                                  </p:childTnLst>
                                </p:cTn>
                              </p:par>
                            </p:childTnLst>
                          </p:cTn>
                        </p:par>
                        <p:par>
                          <p:cTn fill="hold">
                            <p:stCondLst>
                              <p:cond delay="1750"/>
                            </p:stCondLst>
                            <p:childTnLst>
                              <p:par>
                                <p:cTn fill="hold" nodeType="afterEffect" presetClass="entr" presetID="10" presetSubtype="0">
                                  <p:stCondLst>
                                    <p:cond delay="0"/>
                                  </p:stCondLst>
                                  <p:childTnLst>
                                    <p:set>
                                      <p:cBhvr>
                                        <p:cTn dur="1" fill="hold">
                                          <p:stCondLst>
                                            <p:cond delay="0"/>
                                          </p:stCondLst>
                                        </p:cTn>
                                        <p:tgtEl>
                                          <p:spTgt spid="41">
                                            <p:txEl>
                                              <p:pRg end="1" st="1"/>
                                            </p:txEl>
                                          </p:spTgt>
                                        </p:tgtEl>
                                        <p:attrNameLst>
                                          <p:attrName>style.visibility</p:attrName>
                                        </p:attrNameLst>
                                      </p:cBhvr>
                                      <p:to>
                                        <p:strVal val="visible"/>
                                      </p:to>
                                    </p:set>
                                    <p:animEffect filter="fade" transition="in">
                                      <p:cBhvr>
                                        <p:cTn dur="500"/>
                                        <p:tgtEl>
                                          <p:spTgt spid="41">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41">
                                            <p:txEl>
                                              <p:pRg end="2" st="2"/>
                                            </p:txEl>
                                          </p:spTgt>
                                        </p:tgtEl>
                                        <p:attrNameLst>
                                          <p:attrName>style.visibility</p:attrName>
                                        </p:attrNameLst>
                                      </p:cBhvr>
                                      <p:to>
                                        <p:strVal val="visible"/>
                                      </p:to>
                                    </p:set>
                                    <p:animEffect filter="fade" transition="in">
                                      <p:cBhvr>
                                        <p:cTn dur="500"/>
                                        <p:tgtEl>
                                          <p:spTgt spid="41">
                                            <p:txEl>
                                              <p:pRg end="2" st="2"/>
                                            </p:txEl>
                                          </p:spTgt>
                                        </p:tgtEl>
                                      </p:cBhvr>
                                    </p:animEffect>
                                  </p:childTnLst>
                                </p:cTn>
                              </p:par>
                            </p:childTnLst>
                          </p:cTn>
                        </p:par>
                        <p:par>
                          <p:cTn fill="hold">
                            <p:stCondLst>
                              <p:cond delay="2750"/>
                            </p:stCondLst>
                            <p:childTnLst>
                              <p:par>
                                <p:cTn fill="hold" nodeType="afterEffect" presetClass="entr" presetID="10" presetSubtype="0">
                                  <p:stCondLst>
                                    <p:cond delay="0"/>
                                  </p:stCondLst>
                                  <p:childTnLst>
                                    <p:set>
                                      <p:cBhvr>
                                        <p:cTn dur="1" fill="hold">
                                          <p:stCondLst>
                                            <p:cond delay="0"/>
                                          </p:stCondLst>
                                        </p:cTn>
                                        <p:tgtEl>
                                          <p:spTgt spid="41">
                                            <p:txEl>
                                              <p:pRg end="3" st="3"/>
                                            </p:txEl>
                                          </p:spTgt>
                                        </p:tgtEl>
                                        <p:attrNameLst>
                                          <p:attrName>style.visibility</p:attrName>
                                        </p:attrNameLst>
                                      </p:cBhvr>
                                      <p:to>
                                        <p:strVal val="visible"/>
                                      </p:to>
                                    </p:set>
                                    <p:animEffect filter="fade" transition="in">
                                      <p:cBhvr>
                                        <p:cTn dur="500"/>
                                        <p:tgtEl>
                                          <p:spTgt spid="41">
                                            <p:txEl>
                                              <p:pRg end="3" st="3"/>
                                            </p:txEl>
                                          </p:spTgt>
                                        </p:tgtEl>
                                      </p:cBhvr>
                                    </p:animEffect>
                                  </p:childTnLst>
                                </p:cTn>
                              </p:par>
                            </p:childTnLst>
                          </p:cTn>
                        </p:par>
                        <p:par>
                          <p:cTn fill="hold">
                            <p:stCondLst>
                              <p:cond delay="3250"/>
                            </p:stCondLst>
                            <p:childTnLst>
                              <p:par>
                                <p:cTn fill="hold" nodeType="afterEffect" presetClass="entr" presetID="10" presetSubtype="0">
                                  <p:stCondLst>
                                    <p:cond delay="0"/>
                                  </p:stCondLst>
                                  <p:childTnLst>
                                    <p:set>
                                      <p:cBhvr>
                                        <p:cTn dur="1" fill="hold">
                                          <p:stCondLst>
                                            <p:cond delay="0"/>
                                          </p:stCondLst>
                                        </p:cTn>
                                        <p:tgtEl>
                                          <p:spTgt spid="41">
                                            <p:txEl>
                                              <p:pRg end="4" st="4"/>
                                            </p:txEl>
                                          </p:spTgt>
                                        </p:tgtEl>
                                        <p:attrNameLst>
                                          <p:attrName>style.visibility</p:attrName>
                                        </p:attrNameLst>
                                      </p:cBhvr>
                                      <p:to>
                                        <p:strVal val="visible"/>
                                      </p:to>
                                    </p:set>
                                    <p:animEffect filter="fade" transition="in">
                                      <p:cBhvr>
                                        <p:cTn dur="500"/>
                                        <p:tgtEl>
                                          <p:spTgt spid="41">
                                            <p:txEl>
                                              <p:pRg end="4" st="4"/>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41">
                                            <p:txEl>
                                              <p:pRg end="5" st="5"/>
                                            </p:txEl>
                                          </p:spTgt>
                                        </p:tgtEl>
                                        <p:attrNameLst>
                                          <p:attrName>style.visibility</p:attrName>
                                        </p:attrNameLst>
                                      </p:cBhvr>
                                      <p:to>
                                        <p:strVal val="visible"/>
                                      </p:to>
                                    </p:set>
                                    <p:animEffect filter="fade" transition="in">
                                      <p:cBhvr>
                                        <p:cTn dur="500"/>
                                        <p:tgtEl>
                                          <p:spTgt spid="41">
                                            <p:txEl>
                                              <p:pRg end="5" st="5"/>
                                            </p:txEl>
                                          </p:spTgt>
                                        </p:tgtEl>
                                      </p:cBhvr>
                                    </p:animEffect>
                                  </p:childTnLst>
                                </p:cTn>
                              </p:par>
                            </p:childTnLst>
                          </p:cTn>
                        </p:par>
                        <p:par>
                          <p:cTn fill="hold">
                            <p:stCondLst>
                              <p:cond delay="4250"/>
                            </p:stCondLst>
                            <p:childTnLst>
                              <p:par>
                                <p:cTn fill="hold" nodeType="afterEffect" presetClass="entr" presetID="10" presetSubtype="0">
                                  <p:stCondLst>
                                    <p:cond delay="0"/>
                                  </p:stCondLst>
                                  <p:childTnLst>
                                    <p:set>
                                      <p:cBhvr>
                                        <p:cTn dur="1" fill="hold">
                                          <p:stCondLst>
                                            <p:cond delay="0"/>
                                          </p:stCondLst>
                                        </p:cTn>
                                        <p:tgtEl>
                                          <p:spTgt spid="41">
                                            <p:txEl>
                                              <p:pRg end="6" st="6"/>
                                            </p:txEl>
                                          </p:spTgt>
                                        </p:tgtEl>
                                        <p:attrNameLst>
                                          <p:attrName>style.visibility</p:attrName>
                                        </p:attrNameLst>
                                      </p:cBhvr>
                                      <p:to>
                                        <p:strVal val="visible"/>
                                      </p:to>
                                    </p:set>
                                    <p:animEffect filter="fade" transition="in">
                                      <p:cBhvr>
                                        <p:cTn dur="500"/>
                                        <p:tgtEl>
                                          <p:spTgt spid="41">
                                            <p:txEl>
                                              <p:pRg end="6" st="6"/>
                                            </p:txEl>
                                          </p:spTgt>
                                        </p:tgtEl>
                                      </p:cBhvr>
                                    </p:animEffect>
                                  </p:childTnLst>
                                </p:cTn>
                              </p:par>
                            </p:childTnLst>
                          </p:cTn>
                        </p:par>
                        <p:par>
                          <p:cTn fill="hold">
                            <p:stCondLst>
                              <p:cond delay="4750"/>
                            </p:stCondLst>
                            <p:childTnLst>
                              <p:par>
                                <p:cTn fill="hold" nodeType="afterEffect" presetClass="entr" presetID="10" presetSubtype="0">
                                  <p:stCondLst>
                                    <p:cond delay="0"/>
                                  </p:stCondLst>
                                  <p:childTnLst>
                                    <p:set>
                                      <p:cBhvr>
                                        <p:cTn dur="1" fill="hold">
                                          <p:stCondLst>
                                            <p:cond delay="0"/>
                                          </p:stCondLst>
                                        </p:cTn>
                                        <p:tgtEl>
                                          <p:spTgt spid="41">
                                            <p:txEl>
                                              <p:pRg end="7" st="7"/>
                                            </p:txEl>
                                          </p:spTgt>
                                        </p:tgtEl>
                                        <p:attrNameLst>
                                          <p:attrName>style.visibility</p:attrName>
                                        </p:attrNameLst>
                                      </p:cBhvr>
                                      <p:to>
                                        <p:strVal val="visible"/>
                                      </p:to>
                                    </p:set>
                                    <p:animEffect filter="fade" transition="in">
                                      <p:cBhvr>
                                        <p:cTn dur="500"/>
                                        <p:tgtEl>
                                          <p:spTgt spid="41">
                                            <p:txEl>
                                              <p:pRg end="7" st="7"/>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41">
                                            <p:txEl>
                                              <p:pRg end="8" st="8"/>
                                            </p:txEl>
                                          </p:spTgt>
                                        </p:tgtEl>
                                        <p:attrNameLst>
                                          <p:attrName>style.visibility</p:attrName>
                                        </p:attrNameLst>
                                      </p:cBhvr>
                                      <p:to>
                                        <p:strVal val="visible"/>
                                      </p:to>
                                    </p:set>
                                    <p:animEffect filter="fade" transition="in">
                                      <p:cBhvr>
                                        <p:cTn dur="500"/>
                                        <p:tgtEl>
                                          <p:spTgt spid="4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3" name="Shape 43"/>
        <p:cNvGrpSpPr/>
        <p:nvPr/>
      </p:nvGrpSpPr>
      <p:grpSpPr>
        <a:xfrm>
          <a:off x="0" y="0"/>
          <a:ext cx="0" cy="0"/>
          <a:chOff x="0" y="0"/>
          <a:chExt cx="0" cy="0"/>
        </a:xfrm>
      </p:grpSpPr>
      <p:sp>
        <p:nvSpPr>
          <p:cNvPr id="44" name="Google Shape;44;p4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5" name="Google Shape;45;p4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6" name="Google Shape;46;p40"/>
          <p:cNvSpPr txBox="1"/>
          <p:nvPr>
            <p:ph idx="12" type="sldNum"/>
          </p:nvPr>
        </p:nvSpPr>
        <p:spPr>
          <a:xfrm>
            <a:off x="6457950" y="6356351"/>
            <a:ext cx="20574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47" name="Shape 47"/>
        <p:cNvGrpSpPr/>
        <p:nvPr/>
      </p:nvGrpSpPr>
      <p:grpSpPr>
        <a:xfrm>
          <a:off x="0" y="0"/>
          <a:ext cx="0" cy="0"/>
          <a:chOff x="0" y="0"/>
          <a:chExt cx="0" cy="0"/>
        </a:xfrm>
      </p:grpSpPr>
      <p:sp>
        <p:nvSpPr>
          <p:cNvPr id="48" name="Google Shape;48;p4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50" name="Google Shape;50;p41"/>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1" name="Google Shape;51;p41"/>
          <p:cNvSpPr txBox="1"/>
          <p:nvPr>
            <p:ph idx="12" type="sldNum"/>
          </p:nvPr>
        </p:nvSpPr>
        <p:spPr>
          <a:xfrm>
            <a:off x="8686800" y="5740400"/>
            <a:ext cx="3810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2" name="Google Shape;52;p41"/>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53" name="Shape 53"/>
        <p:cNvGrpSpPr/>
        <p:nvPr/>
      </p:nvGrpSpPr>
      <p:grpSpPr>
        <a:xfrm>
          <a:off x="0" y="0"/>
          <a:ext cx="0" cy="0"/>
          <a:chOff x="0" y="0"/>
          <a:chExt cx="0" cy="0"/>
        </a:xfrm>
      </p:grpSpPr>
      <p:sp>
        <p:nvSpPr>
          <p:cNvPr id="54" name="Google Shape;54;p42"/>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5" name="Google Shape;55;p4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6" name="Google Shape;56;p42"/>
          <p:cNvSpPr txBox="1"/>
          <p:nvPr>
            <p:ph idx="12" type="sldNum"/>
          </p:nvPr>
        </p:nvSpPr>
        <p:spPr>
          <a:xfrm>
            <a:off x="8686800" y="5740400"/>
            <a:ext cx="3810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57" name="Google Shape;57;p4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58" name="Shape 58"/>
        <p:cNvGrpSpPr/>
        <p:nvPr/>
      </p:nvGrpSpPr>
      <p:grpSpPr>
        <a:xfrm>
          <a:off x="0" y="0"/>
          <a:ext cx="0" cy="0"/>
          <a:chOff x="0" y="0"/>
          <a:chExt cx="0" cy="0"/>
        </a:xfrm>
      </p:grpSpPr>
      <p:sp>
        <p:nvSpPr>
          <p:cNvPr id="59" name="Google Shape;59;g1d42f2aa4db_1_101"/>
          <p:cNvSpPr txBox="1"/>
          <p:nvPr>
            <p:ph type="ctrTitle"/>
          </p:nvPr>
        </p:nvSpPr>
        <p:spPr>
          <a:xfrm>
            <a:off x="685800" y="1122363"/>
            <a:ext cx="7772400" cy="23877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Calibri"/>
              <a:buChar char="●"/>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Google Shape;60;g1d42f2aa4db_1_101"/>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61" name="Google Shape;61;g1d42f2aa4db_1_10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g1d42f2aa4db_1_10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g1d42f2aa4db_1_10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4" name="Shape 64"/>
        <p:cNvGrpSpPr/>
        <p:nvPr/>
      </p:nvGrpSpPr>
      <p:grpSpPr>
        <a:xfrm>
          <a:off x="0" y="0"/>
          <a:ext cx="0" cy="0"/>
          <a:chOff x="0" y="0"/>
          <a:chExt cx="0" cy="0"/>
        </a:xfrm>
      </p:grpSpPr>
      <p:sp>
        <p:nvSpPr>
          <p:cNvPr id="65" name="Google Shape;65;p43"/>
          <p:cNvSpPr/>
          <p:nvPr>
            <p:ph idx="2" type="pic"/>
          </p:nvPr>
        </p:nvSpPr>
        <p:spPr>
          <a:xfrm>
            <a:off x="4564800" y="0"/>
            <a:ext cx="4579200" cy="6858000"/>
          </a:xfrm>
          <a:prstGeom prst="rect">
            <a:avLst/>
          </a:prstGeom>
          <a:noFill/>
          <a:ln>
            <a:noFill/>
          </a:ln>
        </p:spPr>
      </p:sp>
      <p:sp>
        <p:nvSpPr>
          <p:cNvPr id="66" name="Google Shape;66;p43"/>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300"/>
                                  </p:stCondLst>
                                  <p:childTnLst>
                                    <p:set>
                                      <p:cBhvr>
                                        <p:cTn dur="1" fill="hold">
                                          <p:stCondLst>
                                            <p:cond delay="0"/>
                                          </p:stCondLst>
                                        </p:cTn>
                                        <p:tgtEl>
                                          <p:spTgt spid="65"/>
                                        </p:tgtEl>
                                        <p:attrNameLst>
                                          <p:attrName>style.visibility</p:attrName>
                                        </p:attrNameLst>
                                      </p:cBhvr>
                                      <p:to>
                                        <p:strVal val="visible"/>
                                      </p:to>
                                    </p:set>
                                    <p:anim calcmode="lin" valueType="num">
                                      <p:cBhvr additive="base">
                                        <p:cTn dur="1500"/>
                                        <p:tgtEl>
                                          <p:spTgt spid="6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7" name="Shape 67"/>
        <p:cNvGrpSpPr/>
        <p:nvPr/>
      </p:nvGrpSpPr>
      <p:grpSpPr>
        <a:xfrm>
          <a:off x="0" y="0"/>
          <a:ext cx="0" cy="0"/>
          <a:chOff x="0" y="0"/>
          <a:chExt cx="0" cy="0"/>
        </a:xfrm>
      </p:grpSpPr>
      <p:sp>
        <p:nvSpPr>
          <p:cNvPr id="68" name="Google Shape;68;p46"/>
          <p:cNvSpPr/>
          <p:nvPr>
            <p:ph idx="2" type="pic"/>
          </p:nvPr>
        </p:nvSpPr>
        <p:spPr>
          <a:xfrm>
            <a:off x="4566190" y="741753"/>
            <a:ext cx="2288225" cy="3050967"/>
          </a:xfrm>
          <a:prstGeom prst="rect">
            <a:avLst/>
          </a:prstGeom>
          <a:noFill/>
          <a:ln>
            <a:noFill/>
          </a:ln>
        </p:spPr>
      </p:sp>
      <p:sp>
        <p:nvSpPr>
          <p:cNvPr id="69" name="Google Shape;69;p46"/>
          <p:cNvSpPr/>
          <p:nvPr>
            <p:ph idx="3" type="pic"/>
          </p:nvPr>
        </p:nvSpPr>
        <p:spPr>
          <a:xfrm>
            <a:off x="0" y="785821"/>
            <a:ext cx="2257425" cy="3009900"/>
          </a:xfrm>
          <a:prstGeom prst="rect">
            <a:avLst/>
          </a:prstGeom>
          <a:noFill/>
          <a:ln>
            <a:noFill/>
          </a:ln>
        </p:spPr>
      </p:sp>
      <p:sp>
        <p:nvSpPr>
          <p:cNvPr id="70" name="Google Shape;70;p46"/>
          <p:cNvSpPr/>
          <p:nvPr>
            <p:ph idx="4" type="pic"/>
          </p:nvPr>
        </p:nvSpPr>
        <p:spPr>
          <a:xfrm>
            <a:off x="6859333" y="3807033"/>
            <a:ext cx="2288225" cy="3050967"/>
          </a:xfrm>
          <a:prstGeom prst="rect">
            <a:avLst/>
          </a:prstGeom>
          <a:noFill/>
          <a:ln>
            <a:noFill/>
          </a:ln>
        </p:spPr>
      </p:sp>
      <p:sp>
        <p:nvSpPr>
          <p:cNvPr id="71" name="Google Shape;71;p46"/>
          <p:cNvSpPr/>
          <p:nvPr>
            <p:ph idx="5" type="pic"/>
          </p:nvPr>
        </p:nvSpPr>
        <p:spPr>
          <a:xfrm>
            <a:off x="2268355" y="3807033"/>
            <a:ext cx="2288225" cy="3050967"/>
          </a:xfrm>
          <a:prstGeom prst="rect">
            <a:avLst/>
          </a:prstGeom>
          <a:noFill/>
          <a:ln>
            <a:noFill/>
          </a:ln>
        </p:spPr>
      </p:sp>
      <p:sp>
        <p:nvSpPr>
          <p:cNvPr id="72" name="Google Shape;72;p46"/>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500"/>
                                  </p:stCondLst>
                                  <p:childTnLst>
                                    <p:set>
                                      <p:cBhvr>
                                        <p:cTn dur="1" fill="hold">
                                          <p:stCondLst>
                                            <p:cond delay="0"/>
                                          </p:stCondLst>
                                        </p:cTn>
                                        <p:tgtEl>
                                          <p:spTgt spid="69"/>
                                        </p:tgtEl>
                                        <p:attrNameLst>
                                          <p:attrName>style.visibility</p:attrName>
                                        </p:attrNameLst>
                                      </p:cBhvr>
                                      <p:to>
                                        <p:strVal val="visible"/>
                                      </p:to>
                                    </p:set>
                                    <p:anim calcmode="lin" valueType="num">
                                      <p:cBhvr additive="base">
                                        <p:cTn dur="2250"/>
                                        <p:tgtEl>
                                          <p:spTgt spid="6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71"/>
                                        </p:tgtEl>
                                        <p:attrNameLst>
                                          <p:attrName>style.visibility</p:attrName>
                                        </p:attrNameLst>
                                      </p:cBhvr>
                                      <p:to>
                                        <p:strVal val="visible"/>
                                      </p:to>
                                    </p:set>
                                    <p:anim calcmode="lin" valueType="num">
                                      <p:cBhvr additive="base">
                                        <p:cTn dur="2250"/>
                                        <p:tgtEl>
                                          <p:spTgt spid="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68"/>
                                        </p:tgtEl>
                                        <p:attrNameLst>
                                          <p:attrName>style.visibility</p:attrName>
                                        </p:attrNameLst>
                                      </p:cBhvr>
                                      <p:to>
                                        <p:strVal val="visible"/>
                                      </p:to>
                                    </p:set>
                                    <p:anim calcmode="lin" valueType="num">
                                      <p:cBhvr additive="base">
                                        <p:cTn dur="2250"/>
                                        <p:tgtEl>
                                          <p:spTgt spid="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500"/>
                                  </p:stCondLst>
                                  <p:childTnLst>
                                    <p:set>
                                      <p:cBhvr>
                                        <p:cTn dur="1" fill="hold">
                                          <p:stCondLst>
                                            <p:cond delay="0"/>
                                          </p:stCondLst>
                                        </p:cTn>
                                        <p:tgtEl>
                                          <p:spTgt spid="70"/>
                                        </p:tgtEl>
                                        <p:attrNameLst>
                                          <p:attrName>style.visibility</p:attrName>
                                        </p:attrNameLst>
                                      </p:cBhvr>
                                      <p:to>
                                        <p:strVal val="visible"/>
                                      </p:to>
                                    </p:set>
                                    <p:anim calcmode="lin" valueType="num">
                                      <p:cBhvr additive="base">
                                        <p:cTn dur="2250"/>
                                        <p:tgtEl>
                                          <p:spTgt spid="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pos="2880">
          <p15:clr>
            <a:srgbClr val="FBAE40"/>
          </p15:clr>
        </p15:guide>
        <p15:guide id="2" pos="1451">
          <p15:clr>
            <a:srgbClr val="FBAE40"/>
          </p15:clr>
        </p15:guide>
        <p15:guide id="3" pos="4292">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1.xml"/><Relationship Id="rId12" Type="http://schemas.openxmlformats.org/officeDocument/2006/relationships/slideLayout" Target="../slideLayouts/slideLayout29.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F26B43"/>
          </p15:clr>
        </p15:guide>
        <p15:guide id="2" pos="413">
          <p15:clr>
            <a:srgbClr val="F26B43"/>
          </p15:clr>
        </p15:guide>
        <p15:guide id="3" pos="5347">
          <p15:clr>
            <a:srgbClr val="F26B43"/>
          </p15:clr>
        </p15:guide>
        <p15:guide id="4" orient="horz" pos="368">
          <p15:clr>
            <a:srgbClr val="F26B43"/>
          </p15:clr>
        </p15:guide>
        <p15:guide id="5" orient="horz" pos="4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 name="Shape 118"/>
        <p:cNvGrpSpPr/>
        <p:nvPr/>
      </p:nvGrpSpPr>
      <p:grpSpPr>
        <a:xfrm>
          <a:off x="0" y="0"/>
          <a:ext cx="0" cy="0"/>
          <a:chOff x="0" y="0"/>
          <a:chExt cx="0" cy="0"/>
        </a:xfrm>
      </p:grpSpPr>
      <p:sp>
        <p:nvSpPr>
          <p:cNvPr id="119" name="Google Shape;119;p44"/>
          <p:cNvSpPr txBox="1"/>
          <p:nvPr>
            <p:ph type="title"/>
          </p:nvPr>
        </p:nvSpPr>
        <p:spPr>
          <a:xfrm>
            <a:off x="628651" y="365127"/>
            <a:ext cx="7886700" cy="1325563"/>
          </a:xfrm>
          <a:prstGeom prst="rect">
            <a:avLst/>
          </a:prstGeom>
          <a:noFill/>
          <a:ln>
            <a:noFill/>
          </a:ln>
        </p:spPr>
        <p:txBody>
          <a:bodyPr anchorCtr="0" anchor="ctr" bIns="60950" lIns="121900" spcFirstLastPara="1" rIns="121900" wrap="square" tIns="6095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 name="Google Shape;120;p44"/>
          <p:cNvSpPr txBox="1"/>
          <p:nvPr>
            <p:ph idx="1" type="body"/>
          </p:nvPr>
        </p:nvSpPr>
        <p:spPr>
          <a:xfrm>
            <a:off x="628651" y="1825625"/>
            <a:ext cx="7886700" cy="4351339"/>
          </a:xfrm>
          <a:prstGeom prst="rect">
            <a:avLst/>
          </a:prstGeom>
          <a:noFill/>
          <a:ln>
            <a:noFill/>
          </a:ln>
        </p:spPr>
        <p:txBody>
          <a:bodyPr anchorCtr="0" anchor="t" bIns="60950" lIns="121900" spcFirstLastPara="1" rIns="121900" wrap="square" tIns="6095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1" name="Google Shape;121;p44"/>
          <p:cNvSpPr txBox="1"/>
          <p:nvPr>
            <p:ph idx="10" type="dt"/>
          </p:nvPr>
        </p:nvSpPr>
        <p:spPr>
          <a:xfrm>
            <a:off x="628651" y="6356352"/>
            <a:ext cx="2057400" cy="365125"/>
          </a:xfrm>
          <a:prstGeom prst="rect">
            <a:avLst/>
          </a:prstGeom>
          <a:noFill/>
          <a:ln>
            <a:noFill/>
          </a:ln>
        </p:spPr>
        <p:txBody>
          <a:bodyPr anchorCtr="0" anchor="ctr" bIns="60950" lIns="121900" spcFirstLastPara="1" rIns="121900" wrap="square" tIns="609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22" name="Google Shape;122;p44"/>
          <p:cNvSpPr txBox="1"/>
          <p:nvPr>
            <p:ph idx="11" type="ftr"/>
          </p:nvPr>
        </p:nvSpPr>
        <p:spPr>
          <a:xfrm>
            <a:off x="3028951" y="6356352"/>
            <a:ext cx="3086100" cy="365125"/>
          </a:xfrm>
          <a:prstGeom prst="rect">
            <a:avLst/>
          </a:prstGeom>
          <a:noFill/>
          <a:ln>
            <a:noFill/>
          </a:ln>
        </p:spPr>
        <p:txBody>
          <a:bodyPr anchorCtr="0" anchor="ctr" bIns="60950" lIns="121900" spcFirstLastPara="1" rIns="121900" wrap="square" tIns="6095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23" name="Google Shape;123;p44"/>
          <p:cNvSpPr txBox="1"/>
          <p:nvPr>
            <p:ph idx="12" type="sldNum"/>
          </p:nvPr>
        </p:nvSpPr>
        <p:spPr>
          <a:xfrm>
            <a:off x="6457951" y="6356352"/>
            <a:ext cx="2057400" cy="365125"/>
          </a:xfrm>
          <a:prstGeom prst="rect">
            <a:avLst/>
          </a:prstGeom>
          <a:noFill/>
          <a:ln>
            <a:noFill/>
          </a:ln>
        </p:spPr>
        <p:txBody>
          <a:bodyPr anchorCtr="0" anchor="ctr" bIns="60950" lIns="121900" spcFirstLastPara="1" rIns="121900" wrap="square" tIns="6095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7.jp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20.jpg"/><Relationship Id="rId5" Type="http://schemas.openxmlformats.org/officeDocument/2006/relationships/image" Target="../media/image1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24.jpg"/><Relationship Id="rId5" Type="http://schemas.openxmlformats.org/officeDocument/2006/relationships/image" Target="../media/image31.jpg"/><Relationship Id="rId6"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29.jpg"/><Relationship Id="rId5" Type="http://schemas.openxmlformats.org/officeDocument/2006/relationships/image" Target="../media/image22.jpg"/><Relationship Id="rId6"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0.png"/><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10.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3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1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1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44.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
          <p:cNvSpPr/>
          <p:nvPr/>
        </p:nvSpPr>
        <p:spPr>
          <a:xfrm>
            <a:off x="0" y="0"/>
            <a:ext cx="9144000" cy="6886500"/>
          </a:xfrm>
          <a:prstGeom prst="rect">
            <a:avLst/>
          </a:prstGeom>
          <a:gradFill>
            <a:gsLst>
              <a:gs pos="0">
                <a:srgbClr val="FEFEFE">
                  <a:alpha val="0"/>
                </a:srgbClr>
              </a:gs>
              <a:gs pos="24000">
                <a:srgbClr val="FEFEFE">
                  <a:alpha val="0"/>
                </a:srgbClr>
              </a:gs>
              <a:gs pos="100000">
                <a:schemeClr val="lt1"/>
              </a:gs>
            </a:gsLst>
            <a:lin ang="5400000" scaled="0"/>
          </a:gra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07" name="Google Shape;207;p1"/>
          <p:cNvSpPr txBox="1"/>
          <p:nvPr/>
        </p:nvSpPr>
        <p:spPr>
          <a:xfrm>
            <a:off x="5241712" y="643881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sp>
        <p:nvSpPr>
          <p:cNvPr id="208" name="Google Shape;208;p1"/>
          <p:cNvSpPr txBox="1"/>
          <p:nvPr/>
        </p:nvSpPr>
        <p:spPr>
          <a:xfrm>
            <a:off x="3102616" y="5878988"/>
            <a:ext cx="2933260" cy="484748"/>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2060"/>
                </a:solidFill>
                <a:latin typeface="Calibri"/>
                <a:ea typeface="Calibri"/>
                <a:cs typeface="Calibri"/>
                <a:sym typeface="Calibri"/>
              </a:rPr>
              <a:t>February 2</a:t>
            </a:r>
            <a:r>
              <a:rPr b="1" lang="en-US" sz="2400">
                <a:solidFill>
                  <a:srgbClr val="002060"/>
                </a:solidFill>
                <a:latin typeface="Calibri"/>
                <a:ea typeface="Calibri"/>
                <a:cs typeface="Calibri"/>
                <a:sym typeface="Calibri"/>
              </a:rPr>
              <a:t>0</a:t>
            </a:r>
            <a:r>
              <a:rPr b="1" i="0" lang="en-US" sz="2400" u="none" cap="none" strike="noStrike">
                <a:solidFill>
                  <a:srgbClr val="002060"/>
                </a:solidFill>
                <a:latin typeface="Calibri"/>
                <a:ea typeface="Calibri"/>
                <a:cs typeface="Calibri"/>
                <a:sym typeface="Calibri"/>
              </a:rPr>
              <a:t>, 202</a:t>
            </a:r>
            <a:r>
              <a:rPr b="1" lang="en-US" sz="2400">
                <a:solidFill>
                  <a:srgbClr val="002060"/>
                </a:solidFill>
                <a:latin typeface="Calibri"/>
                <a:ea typeface="Calibri"/>
                <a:cs typeface="Calibri"/>
                <a:sym typeface="Calibri"/>
              </a:rPr>
              <a:t>4</a:t>
            </a:r>
            <a:endParaRPr b="0" i="0" sz="2400" u="none" cap="none" strike="noStrike">
              <a:solidFill>
                <a:srgbClr val="002060"/>
              </a:solidFill>
              <a:latin typeface="Calibri"/>
              <a:ea typeface="Calibri"/>
              <a:cs typeface="Calibri"/>
              <a:sym typeface="Calibri"/>
            </a:endParaRPr>
          </a:p>
        </p:txBody>
      </p:sp>
      <p:sp>
        <p:nvSpPr>
          <p:cNvPr id="209" name="Google Shape;209;p1"/>
          <p:cNvSpPr txBox="1"/>
          <p:nvPr/>
        </p:nvSpPr>
        <p:spPr>
          <a:xfrm>
            <a:off x="0" y="5058395"/>
            <a:ext cx="9144000" cy="693909"/>
          </a:xfrm>
          <a:prstGeom prst="rect">
            <a:avLst/>
          </a:prstGeom>
          <a:noFill/>
          <a:ln>
            <a:noFill/>
          </a:ln>
        </p:spPr>
        <p:txBody>
          <a:bodyPr anchorCtr="0" anchor="t" bIns="45700" lIns="91425" spcFirstLastPara="1" rIns="91425" wrap="square" tIns="45700">
            <a:noAutofit/>
          </a:bodyPr>
          <a:lstStyle/>
          <a:p>
            <a:pPr indent="0" lvl="0" marL="0" marR="0" rtl="0" algn="ctr">
              <a:lnSpc>
                <a:spcPct val="97777"/>
              </a:lnSpc>
              <a:spcBef>
                <a:spcPts val="0"/>
              </a:spcBef>
              <a:spcAft>
                <a:spcPts val="0"/>
              </a:spcAft>
              <a:buClr>
                <a:srgbClr val="000000"/>
              </a:buClr>
              <a:buSzPts val="5400"/>
              <a:buFont typeface="Arial"/>
              <a:buNone/>
            </a:pPr>
            <a:r>
              <a:rPr b="1" i="0" lang="en-US" sz="5400" u="none" cap="none" strike="noStrike">
                <a:solidFill>
                  <a:srgbClr val="CD4259"/>
                </a:solidFill>
                <a:latin typeface="Calibri"/>
                <a:ea typeface="Calibri"/>
                <a:cs typeface="Calibri"/>
                <a:sym typeface="Calibri"/>
              </a:rPr>
              <a:t>202</a:t>
            </a:r>
            <a:r>
              <a:rPr b="1" lang="en-US" sz="5400">
                <a:solidFill>
                  <a:srgbClr val="CD4259"/>
                </a:solidFill>
                <a:latin typeface="Calibri"/>
                <a:ea typeface="Calibri"/>
                <a:cs typeface="Calibri"/>
                <a:sym typeface="Calibri"/>
              </a:rPr>
              <a:t>4</a:t>
            </a:r>
            <a:r>
              <a:rPr b="1" i="0" lang="en-US" sz="5400" u="none" cap="none" strike="noStrike">
                <a:solidFill>
                  <a:srgbClr val="CD4259"/>
                </a:solidFill>
                <a:latin typeface="Calibri"/>
                <a:ea typeface="Calibri"/>
                <a:cs typeface="Calibri"/>
                <a:sym typeface="Calibri"/>
              </a:rPr>
              <a:t> Annual POA Meeting</a:t>
            </a:r>
            <a:endParaRPr b="0" i="0" sz="1400" u="none" cap="none" strike="noStrike">
              <a:solidFill>
                <a:srgbClr val="000000"/>
              </a:solidFill>
              <a:latin typeface="Arial"/>
              <a:ea typeface="Arial"/>
              <a:cs typeface="Arial"/>
              <a:sym typeface="Arial"/>
            </a:endParaRPr>
          </a:p>
        </p:txBody>
      </p:sp>
      <p:sp>
        <p:nvSpPr>
          <p:cNvPr id="210" name="Google Shape;210;p1"/>
          <p:cNvSpPr txBox="1"/>
          <p:nvPr/>
        </p:nvSpPr>
        <p:spPr>
          <a:xfrm>
            <a:off x="2681230" y="6359257"/>
            <a:ext cx="3776031" cy="76174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Calibri"/>
                <a:ea typeface="Calibri"/>
                <a:cs typeface="Calibri"/>
                <a:sym typeface="Calibri"/>
              </a:rPr>
              <a:t>PRESENTED BY: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Calibri"/>
                <a:ea typeface="Calibri"/>
                <a:cs typeface="Calibri"/>
                <a:sym typeface="Calibri"/>
              </a:rPr>
              <a:t>YOUR POA BOARD OF DIRECTORS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accen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accent1"/>
              </a:solidFill>
              <a:latin typeface="Calibri"/>
              <a:ea typeface="Calibri"/>
              <a:cs typeface="Calibri"/>
              <a:sym typeface="Calibri"/>
            </a:endParaRPr>
          </a:p>
        </p:txBody>
      </p:sp>
      <p:pic>
        <p:nvPicPr>
          <p:cNvPr id="211" name="Google Shape;211;p1"/>
          <p:cNvPicPr preferRelativeResize="0"/>
          <p:nvPr/>
        </p:nvPicPr>
        <p:blipFill rotWithShape="1">
          <a:blip r:embed="rId3">
            <a:alphaModFix/>
          </a:blip>
          <a:srcRect b="0" l="0" r="0" t="0"/>
          <a:stretch/>
        </p:blipFill>
        <p:spPr>
          <a:xfrm>
            <a:off x="3733904" y="162953"/>
            <a:ext cx="1670684" cy="845993"/>
          </a:xfrm>
          <a:prstGeom prst="rect">
            <a:avLst/>
          </a:prstGeom>
          <a:noFill/>
          <a:ln>
            <a:noFill/>
          </a:ln>
        </p:spPr>
      </p:pic>
      <p:sp>
        <p:nvSpPr>
          <p:cNvPr id="212" name="Google Shape;212;p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500"/>
                                        <p:tgtEl>
                                          <p:spTgt spid="2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500"/>
                                        <p:tgtEl>
                                          <p:spTgt spid="2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1"/>
          <p:cNvSpPr txBox="1"/>
          <p:nvPr>
            <p:ph idx="1" type="body"/>
          </p:nvPr>
        </p:nvSpPr>
        <p:spPr>
          <a:xfrm>
            <a:off x="798200" y="1622863"/>
            <a:ext cx="7467600" cy="1422600"/>
          </a:xfrm>
          <a:prstGeom prst="rect">
            <a:avLst/>
          </a:prstGeom>
          <a:noFill/>
          <a:ln>
            <a:noFill/>
          </a:ln>
        </p:spPr>
        <p:txBody>
          <a:bodyPr anchorCtr="0" anchor="t" bIns="45700" lIns="91425" spcFirstLastPara="1" rIns="91425" wrap="square" tIns="45700">
            <a:noAutofit/>
          </a:bodyPr>
          <a:lstStyle/>
          <a:p>
            <a:pPr indent="-184150" lvl="0" marL="171450" rtl="0" algn="l">
              <a:lnSpc>
                <a:spcPct val="90000"/>
              </a:lnSpc>
              <a:spcBef>
                <a:spcPts val="0"/>
              </a:spcBef>
              <a:spcAft>
                <a:spcPts val="0"/>
              </a:spcAft>
              <a:buClr>
                <a:schemeClr val="dk1"/>
              </a:buClr>
              <a:buSzPts val="2200"/>
              <a:buChar char="•"/>
            </a:pPr>
            <a:r>
              <a:rPr lang="en-US" sz="2200"/>
              <a:t>Appointed by the Board annually</a:t>
            </a:r>
            <a:endParaRPr sz="2300"/>
          </a:p>
          <a:p>
            <a:pPr indent="-184150" lvl="0" marL="171450" rtl="0" algn="l">
              <a:lnSpc>
                <a:spcPct val="90000"/>
              </a:lnSpc>
              <a:spcBef>
                <a:spcPts val="750"/>
              </a:spcBef>
              <a:spcAft>
                <a:spcPts val="0"/>
              </a:spcAft>
              <a:buClr>
                <a:schemeClr val="dk1"/>
              </a:buClr>
              <a:buSzPts val="2200"/>
              <a:buChar char="•"/>
            </a:pPr>
            <a:r>
              <a:rPr lang="en-US" sz="2200"/>
              <a:t>Operates independently and is responsible for identifying and screening potential Board candidates </a:t>
            </a:r>
            <a:endParaRPr sz="2300"/>
          </a:p>
          <a:p>
            <a:pPr indent="-184150" lvl="0" marL="171450" rtl="0" algn="l">
              <a:lnSpc>
                <a:spcPct val="90000"/>
              </a:lnSpc>
              <a:spcBef>
                <a:spcPts val="750"/>
              </a:spcBef>
              <a:spcAft>
                <a:spcPts val="0"/>
              </a:spcAft>
              <a:buClr>
                <a:schemeClr val="dk1"/>
              </a:buClr>
              <a:buSzPts val="2200"/>
              <a:buChar char="•"/>
            </a:pPr>
            <a:r>
              <a:rPr lang="en-US" sz="2200"/>
              <a:t>The Board provides input if there are specific skills needed  </a:t>
            </a:r>
            <a:endParaRPr sz="2300"/>
          </a:p>
        </p:txBody>
      </p:sp>
      <p:sp>
        <p:nvSpPr>
          <p:cNvPr id="390" name="Google Shape;390;p11"/>
          <p:cNvSpPr txBox="1"/>
          <p:nvPr/>
        </p:nvSpPr>
        <p:spPr>
          <a:xfrm>
            <a:off x="798200" y="3812975"/>
            <a:ext cx="7623600" cy="27735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2"/>
              </a:solidFill>
              <a:latin typeface="Arial"/>
              <a:ea typeface="Arial"/>
              <a:cs typeface="Arial"/>
              <a:sym typeface="Arial"/>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cap="none" strike="noStrike">
              <a:solidFill>
                <a:schemeClr val="dk2"/>
              </a:solidFill>
              <a:latin typeface="Arial"/>
              <a:ea typeface="Arial"/>
              <a:cs typeface="Arial"/>
              <a:sym typeface="Arial"/>
            </a:endParaRPr>
          </a:p>
          <a:p>
            <a:pPr indent="0" lvl="0" marL="0" marR="0" rtl="0" algn="l">
              <a:lnSpc>
                <a:spcPct val="100000"/>
              </a:lnSpc>
              <a:spcBef>
                <a:spcPts val="400"/>
              </a:spcBef>
              <a:spcAft>
                <a:spcPts val="0"/>
              </a:spcAft>
              <a:buClr>
                <a:schemeClr val="dk2"/>
              </a:buClr>
              <a:buSzPts val="2000"/>
              <a:buFont typeface="Arial"/>
              <a:buNone/>
            </a:pPr>
            <a:r>
              <a:rPr b="0" i="0" lang="en-US" sz="20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400"/>
              </a:spcBef>
              <a:spcAft>
                <a:spcPts val="0"/>
              </a:spcAft>
              <a:buClr>
                <a:schemeClr val="dk2"/>
              </a:buClr>
              <a:buSzPts val="2000"/>
              <a:buFont typeface="Arial"/>
              <a:buNone/>
            </a:pPr>
            <a:r>
              <a:rPr b="0" i="0" lang="en-US" sz="2000" u="none" cap="none" strike="noStrike">
                <a:solidFill>
                  <a:schemeClr val="dk2"/>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aphicFrame>
        <p:nvGraphicFramePr>
          <p:cNvPr id="391" name="Google Shape;391;p11"/>
          <p:cNvGraphicFramePr/>
          <p:nvPr/>
        </p:nvGraphicFramePr>
        <p:xfrm>
          <a:off x="798200" y="3333300"/>
          <a:ext cx="3000000" cy="3000000"/>
        </p:xfrm>
        <a:graphic>
          <a:graphicData uri="http://schemas.openxmlformats.org/drawingml/2006/table">
            <a:tbl>
              <a:tblPr bandRow="1" firstRow="1">
                <a:noFill/>
                <a:tableStyleId>{68D57B5A-AAB5-4369-BB75-4B0A4B386D00}</a:tableStyleId>
              </a:tblPr>
              <a:tblGrid>
                <a:gridCol w="4703050"/>
                <a:gridCol w="1601075"/>
                <a:gridCol w="1551025"/>
              </a:tblGrid>
              <a:tr h="778325">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Nominating Committee Members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202</a:t>
                      </a:r>
                      <a:r>
                        <a:rPr lang="en-US" sz="1600">
                          <a:latin typeface="Arial"/>
                          <a:ea typeface="Arial"/>
                          <a:cs typeface="Arial"/>
                          <a:sym typeface="Arial"/>
                        </a:rPr>
                        <a:t>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latin typeface="Arial"/>
                          <a:ea typeface="Arial"/>
                          <a:cs typeface="Arial"/>
                          <a:sym typeface="Arial"/>
                        </a:rPr>
                        <a:t>202</a:t>
                      </a:r>
                      <a:r>
                        <a:rPr lang="en-US" sz="1600">
                          <a:latin typeface="Arial"/>
                          <a:ea typeface="Arial"/>
                          <a:cs typeface="Arial"/>
                          <a:sym typeface="Arial"/>
                        </a:rPr>
                        <a:t>4</a:t>
                      </a:r>
                      <a:endParaRPr sz="1400" u="none" cap="none" strike="noStrike"/>
                    </a:p>
                  </a:txBody>
                  <a:tcPr marT="45725" marB="45725" marR="91450" marL="91450"/>
                </a:tc>
              </a:tr>
              <a:tr h="3623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Roger Schwartz (</a:t>
                      </a:r>
                      <a:r>
                        <a:rPr b="1" lang="en-US" sz="1600">
                          <a:latin typeface="Arial"/>
                          <a:ea typeface="Arial"/>
                          <a:cs typeface="Arial"/>
                          <a:sym typeface="Arial"/>
                        </a:rPr>
                        <a:t>Outgoing </a:t>
                      </a:r>
                      <a:r>
                        <a:rPr b="1" lang="en-US" sz="1600" u="none" cap="none" strike="noStrike">
                          <a:latin typeface="Arial"/>
                          <a:ea typeface="Arial"/>
                          <a:cs typeface="Arial"/>
                          <a:sym typeface="Arial"/>
                        </a:rPr>
                        <a:t>Chair)</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X</a:t>
                      </a:r>
                      <a:endParaRPr b="1"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t/>
                      </a:r>
                      <a:endParaRPr sz="1600" u="none" cap="none" strike="noStrike">
                        <a:solidFill>
                          <a:schemeClr val="accent1"/>
                        </a:solidFill>
                        <a:latin typeface="Arial"/>
                        <a:ea typeface="Arial"/>
                        <a:cs typeface="Arial"/>
                        <a:sym typeface="Arial"/>
                      </a:endParaRPr>
                    </a:p>
                  </a:txBody>
                  <a:tcPr marT="45725" marB="45725" marR="91450" marL="91450"/>
                </a:tc>
              </a:tr>
              <a:tr h="3353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Regina Watts</a:t>
                      </a:r>
                      <a:endParaRPr b="1"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X</a:t>
                      </a:r>
                      <a:endParaRPr b="1"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X</a:t>
                      </a:r>
                      <a:endParaRPr b="1" sz="1600" u="none" cap="none" strike="noStrike">
                        <a:latin typeface="Arial"/>
                        <a:ea typeface="Arial"/>
                        <a:cs typeface="Arial"/>
                        <a:sym typeface="Arial"/>
                      </a:endParaRPr>
                    </a:p>
                  </a:txBody>
                  <a:tcPr marT="45725" marB="45725" marR="91450" marL="91450"/>
                </a:tc>
              </a:tr>
              <a:tr h="3353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Charlie Farrar</a:t>
                      </a:r>
                      <a:r>
                        <a:rPr b="1" lang="en-US" sz="1600">
                          <a:latin typeface="Arial"/>
                          <a:ea typeface="Arial"/>
                          <a:cs typeface="Arial"/>
                          <a:sym typeface="Arial"/>
                        </a:rPr>
                        <a:t> (Incoming Chair)</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a:latin typeface="Arial"/>
                          <a:ea typeface="Arial"/>
                          <a:cs typeface="Arial"/>
                          <a:sym typeface="Arial"/>
                        </a:rPr>
                        <a:t>X</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X</a:t>
                      </a:r>
                      <a:endParaRPr b="1" sz="1600" u="none" cap="none" strike="noStrike">
                        <a:latin typeface="Arial"/>
                        <a:ea typeface="Arial"/>
                        <a:cs typeface="Arial"/>
                        <a:sym typeface="Arial"/>
                      </a:endParaRPr>
                    </a:p>
                  </a:txBody>
                  <a:tcPr marT="45725" marB="45725" marR="91450" marL="91450"/>
                </a:tc>
              </a:tr>
              <a:tr h="3353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Donette Dewar-Black</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a:latin typeface="Arial"/>
                          <a:ea typeface="Arial"/>
                          <a:cs typeface="Arial"/>
                          <a:sym typeface="Arial"/>
                        </a:rPr>
                        <a:t>X</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latin typeface="Arial"/>
                          <a:ea typeface="Arial"/>
                          <a:cs typeface="Arial"/>
                          <a:sym typeface="Arial"/>
                        </a:rPr>
                        <a:t>X</a:t>
                      </a:r>
                      <a:endParaRPr b="1" sz="1600" u="none" cap="none" strike="noStrike">
                        <a:latin typeface="Arial"/>
                        <a:ea typeface="Arial"/>
                        <a:cs typeface="Arial"/>
                        <a:sym typeface="Arial"/>
                      </a:endParaRPr>
                    </a:p>
                  </a:txBody>
                  <a:tcPr marT="45725" marB="45725" marR="91450" marL="91450"/>
                </a:tc>
              </a:tr>
              <a:tr h="335300">
                <a:tc>
                  <a:txBody>
                    <a:bodyPr/>
                    <a:lstStyle/>
                    <a:p>
                      <a:pPr indent="0" lvl="0" marL="0" marR="0" rtl="0" algn="l">
                        <a:lnSpc>
                          <a:spcPct val="100000"/>
                        </a:lnSpc>
                        <a:spcBef>
                          <a:spcPts val="0"/>
                        </a:spcBef>
                        <a:spcAft>
                          <a:spcPts val="0"/>
                        </a:spcAft>
                        <a:buNone/>
                      </a:pPr>
                      <a:r>
                        <a:rPr b="1" lang="en-US" sz="1600">
                          <a:latin typeface="Arial"/>
                          <a:ea typeface="Arial"/>
                          <a:cs typeface="Arial"/>
                          <a:sym typeface="Arial"/>
                        </a:rPr>
                        <a:t>Bob Lorch</a:t>
                      </a:r>
                      <a:endParaRPr b="1" sz="1600" u="none" cap="none" strike="noStrike">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None/>
                      </a:pPr>
                      <a:r>
                        <a:t/>
                      </a:r>
                      <a:endParaRPr sz="1600">
                        <a:solidFill>
                          <a:schemeClr val="accent1"/>
                        </a:solidFill>
                        <a:latin typeface="Arial"/>
                        <a:ea typeface="Arial"/>
                        <a:cs typeface="Arial"/>
                        <a:sym typeface="Arial"/>
                      </a:endParaRPr>
                    </a:p>
                  </a:txBody>
                  <a:tcPr marT="45725" marB="45725" marR="91450" marL="91450"/>
                </a:tc>
                <a:tc>
                  <a:txBody>
                    <a:bodyPr/>
                    <a:lstStyle/>
                    <a:p>
                      <a:pPr indent="0" lvl="0" marL="0" marR="0" rtl="0" algn="ctr">
                        <a:lnSpc>
                          <a:spcPct val="100000"/>
                        </a:lnSpc>
                        <a:spcBef>
                          <a:spcPts val="0"/>
                        </a:spcBef>
                        <a:spcAft>
                          <a:spcPts val="0"/>
                        </a:spcAft>
                        <a:buNone/>
                      </a:pPr>
                      <a:r>
                        <a:rPr b="1" lang="en-US" sz="2100">
                          <a:latin typeface="Arial"/>
                          <a:ea typeface="Arial"/>
                          <a:cs typeface="Arial"/>
                          <a:sym typeface="Arial"/>
                        </a:rPr>
                        <a:t>x</a:t>
                      </a:r>
                      <a:endParaRPr b="1" sz="2100" u="none" cap="none" strike="noStrike">
                        <a:latin typeface="Arial"/>
                        <a:ea typeface="Arial"/>
                        <a:cs typeface="Arial"/>
                        <a:sym typeface="Arial"/>
                      </a:endParaRPr>
                    </a:p>
                  </a:txBody>
                  <a:tcPr marT="45725" marB="45725" marR="91450" marL="91450"/>
                </a:tc>
              </a:tr>
            </a:tbl>
          </a:graphicData>
        </a:graphic>
      </p:graphicFrame>
      <p:sp>
        <p:nvSpPr>
          <p:cNvPr id="392" name="Google Shape;392;p11"/>
          <p:cNvSpPr txBox="1"/>
          <p:nvPr/>
        </p:nvSpPr>
        <p:spPr>
          <a:xfrm>
            <a:off x="971207" y="463615"/>
            <a:ext cx="71961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Nominating Committee</a:t>
            </a:r>
            <a:endParaRPr b="0" i="0" sz="4000" u="none" cap="none" strike="noStrike">
              <a:solidFill>
                <a:srgbClr val="000000"/>
              </a:solidFill>
              <a:latin typeface="Arial"/>
              <a:ea typeface="Arial"/>
              <a:cs typeface="Arial"/>
              <a:sym typeface="Arial"/>
            </a:endParaRPr>
          </a:p>
        </p:txBody>
      </p:sp>
      <p:cxnSp>
        <p:nvCxnSpPr>
          <p:cNvPr id="393" name="Google Shape;393;p11"/>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394" name="Google Shape;394;p11"/>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95" name="Google Shape;395;p11"/>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396" name="Google Shape;396;p11"/>
          <p:cNvSpPr txBox="1"/>
          <p:nvPr/>
        </p:nvSpPr>
        <p:spPr>
          <a:xfrm>
            <a:off x="8505166" y="65257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0</a:t>
            </a:r>
            <a:endParaRPr b="0" i="0" sz="1400" u="none" cap="none" strike="noStrike">
              <a:solidFill>
                <a:srgbClr val="000000"/>
              </a:solidFill>
              <a:latin typeface="Arial"/>
              <a:ea typeface="Arial"/>
              <a:cs typeface="Arial"/>
              <a:sym typeface="Arial"/>
            </a:endParaRPr>
          </a:p>
        </p:txBody>
      </p:sp>
      <p:sp>
        <p:nvSpPr>
          <p:cNvPr id="397" name="Google Shape;397;p11"/>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89">
                                            <p:txEl>
                                              <p:pRg end="0" st="0"/>
                                            </p:txEl>
                                          </p:spTgt>
                                        </p:tgtEl>
                                        <p:attrNameLst>
                                          <p:attrName>style.visibility</p:attrName>
                                        </p:attrNameLst>
                                      </p:cBhvr>
                                      <p:to>
                                        <p:strVal val="visible"/>
                                      </p:to>
                                    </p:set>
                                    <p:animEffect filter="fade" transition="in">
                                      <p:cBhvr>
                                        <p:cTn dur="1000"/>
                                        <p:tgtEl>
                                          <p:spTgt spid="389">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89">
                                            <p:txEl>
                                              <p:pRg end="1" st="1"/>
                                            </p:txEl>
                                          </p:spTgt>
                                        </p:tgtEl>
                                        <p:attrNameLst>
                                          <p:attrName>style.visibility</p:attrName>
                                        </p:attrNameLst>
                                      </p:cBhvr>
                                      <p:to>
                                        <p:strVal val="visible"/>
                                      </p:to>
                                    </p:set>
                                    <p:animEffect filter="fade" transition="in">
                                      <p:cBhvr>
                                        <p:cTn dur="1000"/>
                                        <p:tgtEl>
                                          <p:spTgt spid="389">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89">
                                            <p:txEl>
                                              <p:pRg end="2" st="2"/>
                                            </p:txEl>
                                          </p:spTgt>
                                        </p:tgtEl>
                                        <p:attrNameLst>
                                          <p:attrName>style.visibility</p:attrName>
                                        </p:attrNameLst>
                                      </p:cBhvr>
                                      <p:to>
                                        <p:strVal val="visible"/>
                                      </p:to>
                                    </p:set>
                                    <p:animEffect filter="fade" transition="in">
                                      <p:cBhvr>
                                        <p:cTn dur="1000"/>
                                        <p:tgtEl>
                                          <p:spTgt spid="3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2"/>
          <p:cNvSpPr txBox="1"/>
          <p:nvPr>
            <p:ph idx="1" type="body"/>
          </p:nvPr>
        </p:nvSpPr>
        <p:spPr>
          <a:xfrm>
            <a:off x="763350" y="1423250"/>
            <a:ext cx="7986000" cy="50136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chemeClr val="dk1"/>
              </a:buClr>
              <a:buSzPts val="2000"/>
              <a:buFont typeface="Arial"/>
              <a:buNone/>
            </a:pPr>
            <a:r>
              <a:rPr b="1" i="0" lang="en-US" sz="2800" u="none" cap="none" strike="noStrike">
                <a:solidFill>
                  <a:schemeClr val="dk1"/>
                </a:solidFill>
                <a:latin typeface="Calibri"/>
                <a:ea typeface="Calibri"/>
                <a:cs typeface="Calibri"/>
                <a:sym typeface="Calibri"/>
              </a:rPr>
              <a:t>Election Parameters</a:t>
            </a:r>
            <a:r>
              <a:rPr b="1" i="0" lang="en-US" sz="2800" u="none" cap="none" strike="noStrike">
                <a:solidFill>
                  <a:schemeClr val="dk1"/>
                </a:solidFill>
                <a:latin typeface="Calibri"/>
                <a:ea typeface="Calibri"/>
                <a:cs typeface="Calibri"/>
                <a:sym typeface="Calibri"/>
              </a:rPr>
              <a:t> </a:t>
            </a:r>
            <a:endParaRPr b="0" i="0" sz="2800" u="none" cap="none" strike="noStrike">
              <a:solidFill>
                <a:srgbClr val="000000"/>
              </a:solidFill>
              <a:latin typeface="Arial"/>
              <a:ea typeface="Arial"/>
              <a:cs typeface="Arial"/>
              <a:sym typeface="Arial"/>
            </a:endParaRPr>
          </a:p>
          <a:p>
            <a:pPr indent="-184150" lvl="0" marL="171450" marR="0" rtl="0" algn="l">
              <a:lnSpc>
                <a:spcPct val="90000"/>
              </a:lnSpc>
              <a:spcBef>
                <a:spcPts val="1150"/>
              </a:spcBef>
              <a:spcAft>
                <a:spcPts val="0"/>
              </a:spcAft>
              <a:buClr>
                <a:schemeClr val="dk1"/>
              </a:buClr>
              <a:buSzPts val="2200"/>
              <a:buFont typeface="Calibri"/>
              <a:buChar char="•"/>
            </a:pPr>
            <a:r>
              <a:rPr i="0" lang="en-US" sz="2200" u="none" cap="none" strike="noStrike">
                <a:solidFill>
                  <a:schemeClr val="dk1"/>
                </a:solidFill>
                <a:latin typeface="Calibri"/>
                <a:ea typeface="Calibri"/>
                <a:cs typeface="Calibri"/>
                <a:sym typeface="Calibri"/>
              </a:rPr>
              <a:t>Per our Bylaws, three-year Board terms are “staggered” to allow for continuity as well as change</a:t>
            </a:r>
            <a:endParaRPr i="0" sz="2200" u="none" cap="none" strike="noStrike">
              <a:solidFill>
                <a:srgbClr val="000000"/>
              </a:solidFill>
              <a:latin typeface="Calibri"/>
              <a:ea typeface="Calibri"/>
              <a:cs typeface="Calibri"/>
              <a:sym typeface="Calibri"/>
            </a:endParaRPr>
          </a:p>
          <a:p>
            <a:pPr indent="-184150" lvl="0" marL="171450" marR="0" rtl="0" algn="l">
              <a:lnSpc>
                <a:spcPct val="90000"/>
              </a:lnSpc>
              <a:spcBef>
                <a:spcPts val="750"/>
              </a:spcBef>
              <a:spcAft>
                <a:spcPts val="0"/>
              </a:spcAft>
              <a:buClr>
                <a:schemeClr val="dk1"/>
              </a:buClr>
              <a:buSzPts val="2200"/>
              <a:buFont typeface="Calibri"/>
              <a:buChar char="•"/>
            </a:pPr>
            <a:r>
              <a:rPr i="0" lang="en-US" sz="2200" u="none" cap="none" strike="noStrike">
                <a:solidFill>
                  <a:schemeClr val="dk1"/>
                </a:solidFill>
                <a:latin typeface="Calibri"/>
                <a:ea typeface="Calibri"/>
                <a:cs typeface="Calibri"/>
                <a:sym typeface="Calibri"/>
              </a:rPr>
              <a:t>T</a:t>
            </a:r>
            <a:r>
              <a:rPr lang="en-US" sz="2200">
                <a:solidFill>
                  <a:schemeClr val="dk1"/>
                </a:solidFill>
                <a:latin typeface="Calibri"/>
                <a:ea typeface="Calibri"/>
                <a:cs typeface="Calibri"/>
                <a:sym typeface="Calibri"/>
              </a:rPr>
              <a:t>wo</a:t>
            </a:r>
            <a:r>
              <a:rPr i="0" lang="en-US" sz="2200" u="none" cap="none" strike="noStrike">
                <a:solidFill>
                  <a:schemeClr val="dk1"/>
                </a:solidFill>
                <a:latin typeface="Calibri"/>
                <a:ea typeface="Calibri"/>
                <a:cs typeface="Calibri"/>
                <a:sym typeface="Calibri"/>
              </a:rPr>
              <a:t> Board seats are up for election in 202</a:t>
            </a:r>
            <a:r>
              <a:rPr lang="en-US" sz="2200">
                <a:solidFill>
                  <a:schemeClr val="dk1"/>
                </a:solidFill>
                <a:latin typeface="Calibri"/>
                <a:ea typeface="Calibri"/>
                <a:cs typeface="Calibri"/>
                <a:sym typeface="Calibri"/>
              </a:rPr>
              <a:t>4</a:t>
            </a:r>
            <a:endParaRPr i="0" sz="2200" u="none" cap="none" strike="noStrike">
              <a:solidFill>
                <a:srgbClr val="000000"/>
              </a:solidFill>
              <a:latin typeface="Calibri"/>
              <a:ea typeface="Calibri"/>
              <a:cs typeface="Calibri"/>
              <a:sym typeface="Calibri"/>
            </a:endParaRPr>
          </a:p>
          <a:p>
            <a:pPr indent="0" lvl="0" marL="0" marR="0" rtl="0" algn="l">
              <a:lnSpc>
                <a:spcPct val="110000"/>
              </a:lnSpc>
              <a:spcBef>
                <a:spcPts val="750"/>
              </a:spcBef>
              <a:spcAft>
                <a:spcPts val="0"/>
              </a:spcAft>
              <a:buClr>
                <a:schemeClr val="dk1"/>
              </a:buClr>
              <a:buSzPts val="2000"/>
              <a:buFont typeface="Arial"/>
              <a:buNone/>
            </a:pPr>
            <a:r>
              <a:rPr b="1" lang="en-US" sz="2800">
                <a:solidFill>
                  <a:schemeClr val="dk1"/>
                </a:solidFill>
                <a:latin typeface="Calibri"/>
                <a:ea typeface="Calibri"/>
                <a:cs typeface="Calibri"/>
                <a:sym typeface="Calibri"/>
              </a:rPr>
              <a:t>P</a:t>
            </a:r>
            <a:r>
              <a:rPr b="1" lang="en-US" sz="2800">
                <a:solidFill>
                  <a:schemeClr val="dk1"/>
                </a:solidFill>
                <a:latin typeface="Calibri"/>
                <a:ea typeface="Calibri"/>
                <a:cs typeface="Calibri"/>
                <a:sym typeface="Calibri"/>
              </a:rPr>
              <a:t>re-Annual Meeting Process</a:t>
            </a:r>
            <a:endParaRPr b="0" i="0" sz="2200" u="none" cap="none" strike="noStrike">
              <a:solidFill>
                <a:srgbClr val="000000"/>
              </a:solidFill>
              <a:latin typeface="Arial"/>
              <a:ea typeface="Arial"/>
              <a:cs typeface="Arial"/>
              <a:sym typeface="Arial"/>
            </a:endParaRPr>
          </a:p>
          <a:p>
            <a:pPr indent="-209550" lvl="0" marL="171450" marR="0" rtl="0" algn="l">
              <a:lnSpc>
                <a:spcPct val="80000"/>
              </a:lnSpc>
              <a:spcBef>
                <a:spcPts val="115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Solicit Candidates</a:t>
            </a:r>
            <a:endParaRPr b="0" i="0" sz="2200" u="none" cap="none" strike="noStrike">
              <a:solidFill>
                <a:srgbClr val="000000"/>
              </a:solidFill>
              <a:latin typeface="Arial"/>
              <a:ea typeface="Arial"/>
              <a:cs typeface="Arial"/>
              <a:sym typeface="Arial"/>
            </a:endParaRPr>
          </a:p>
          <a:p>
            <a:pPr indent="-381000" lvl="2" marL="742950" marR="0" rtl="0" algn="l">
              <a:lnSpc>
                <a:spcPct val="80000"/>
              </a:lnSpc>
              <a:spcBef>
                <a:spcPts val="375"/>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The Stroll– announcement of election in November issue</a:t>
            </a:r>
            <a:endParaRPr b="0" i="0" sz="2200" u="none" cap="none" strike="noStrike">
              <a:solidFill>
                <a:schemeClr val="dk1"/>
              </a:solidFill>
              <a:latin typeface="Arial"/>
              <a:ea typeface="Arial"/>
              <a:cs typeface="Arial"/>
              <a:sym typeface="Arial"/>
            </a:endParaRPr>
          </a:p>
          <a:p>
            <a:pPr indent="-381000" lvl="2" marL="742950" marR="0" rtl="0" algn="l">
              <a:lnSpc>
                <a:spcPct val="80000"/>
              </a:lnSpc>
              <a:spcBef>
                <a:spcPts val="375"/>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POA Newsletters </a:t>
            </a:r>
            <a:endParaRPr b="0" i="0" sz="2200" u="none" cap="none" strike="noStrike">
              <a:solidFill>
                <a:schemeClr val="dk1"/>
              </a:solidFill>
              <a:latin typeface="Arial"/>
              <a:ea typeface="Arial"/>
              <a:cs typeface="Arial"/>
              <a:sym typeface="Arial"/>
            </a:endParaRPr>
          </a:p>
          <a:p>
            <a:pPr indent="-184150" lvl="0" marL="171450" marR="0" rtl="0" algn="l">
              <a:lnSpc>
                <a:spcPct val="80000"/>
              </a:lnSpc>
              <a:spcBef>
                <a:spcPts val="75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Candidates interviewed; slate finalized</a:t>
            </a:r>
            <a:endParaRPr b="0" i="0" sz="2200" u="none" cap="none" strike="noStrike">
              <a:solidFill>
                <a:srgbClr val="000000"/>
              </a:solidFill>
              <a:latin typeface="Arial"/>
              <a:ea typeface="Arial"/>
              <a:cs typeface="Arial"/>
              <a:sym typeface="Arial"/>
            </a:endParaRPr>
          </a:p>
          <a:p>
            <a:pPr indent="-184150" lvl="0" marL="171450" marR="0" rtl="0" algn="l">
              <a:lnSpc>
                <a:spcPct val="80000"/>
              </a:lnSpc>
              <a:spcBef>
                <a:spcPts val="75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Candidate biographies and proxy mailed in Annual Meeting notice; information also provided via POA Newsletter </a:t>
            </a:r>
            <a:endParaRPr b="0" i="0" sz="2200" u="none" cap="none" strike="noStrike">
              <a:solidFill>
                <a:srgbClr val="000000"/>
              </a:solidFill>
              <a:latin typeface="Arial"/>
              <a:ea typeface="Arial"/>
              <a:cs typeface="Arial"/>
              <a:sym typeface="Arial"/>
            </a:endParaRPr>
          </a:p>
          <a:p>
            <a:pPr indent="-184150" lvl="0" marL="171450" marR="0" rtl="0" algn="l">
              <a:lnSpc>
                <a:spcPct val="80000"/>
              </a:lnSpc>
              <a:spcBef>
                <a:spcPts val="750"/>
              </a:spcBef>
              <a:spcAft>
                <a:spcPts val="0"/>
              </a:spcAft>
              <a:buClr>
                <a:schemeClr val="dk1"/>
              </a:buClr>
              <a:buSzPts val="2200"/>
              <a:buFont typeface="Arial"/>
              <a:buChar char="•"/>
            </a:pPr>
            <a:r>
              <a:rPr b="0" i="0" lang="en-US" sz="2200" u="none" cap="none" strike="noStrike">
                <a:solidFill>
                  <a:schemeClr val="dk1"/>
                </a:solidFill>
                <a:latin typeface="Calibri"/>
                <a:ea typeface="Calibri"/>
                <a:cs typeface="Calibri"/>
                <a:sym typeface="Calibri"/>
              </a:rPr>
              <a:t>Members return proxy via E-mail (preferred) or US Mail to Hawthorne Management </a:t>
            </a:r>
            <a:endParaRPr b="0" i="0" sz="2200" u="none" cap="none" strike="noStrike">
              <a:solidFill>
                <a:srgbClr val="000000"/>
              </a:solidFill>
              <a:latin typeface="Arial"/>
              <a:ea typeface="Arial"/>
              <a:cs typeface="Arial"/>
              <a:sym typeface="Arial"/>
            </a:endParaRPr>
          </a:p>
        </p:txBody>
      </p:sp>
      <p:sp>
        <p:nvSpPr>
          <p:cNvPr id="406" name="Google Shape;406;p12"/>
          <p:cNvSpPr txBox="1"/>
          <p:nvPr/>
        </p:nvSpPr>
        <p:spPr>
          <a:xfrm>
            <a:off x="-2750" y="462789"/>
            <a:ext cx="91440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Election of Board Candidates</a:t>
            </a:r>
            <a:endParaRPr b="0" i="0" sz="4000" u="none" cap="none" strike="noStrike">
              <a:solidFill>
                <a:srgbClr val="000000"/>
              </a:solidFill>
              <a:latin typeface="Arial"/>
              <a:ea typeface="Arial"/>
              <a:cs typeface="Arial"/>
              <a:sym typeface="Arial"/>
            </a:endParaRPr>
          </a:p>
        </p:txBody>
      </p:sp>
      <p:cxnSp>
        <p:nvCxnSpPr>
          <p:cNvPr id="407" name="Google Shape;407;p12"/>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408" name="Google Shape;408;p12"/>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09" name="Google Shape;409;p12"/>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410" name="Google Shape;410;p12"/>
          <p:cNvSpPr txBox="1"/>
          <p:nvPr/>
        </p:nvSpPr>
        <p:spPr>
          <a:xfrm>
            <a:off x="8368800" y="6331775"/>
            <a:ext cx="503700" cy="55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411" name="Google Shape;411;p12"/>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par>
                                <p:cTn fill="hold" nodeType="with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par>
                                <p:cTn fill="hold" nodeType="withEffect" presetClass="entr" presetID="2" presetSubtype="8">
                                  <p:stCondLst>
                                    <p:cond delay="0"/>
                                  </p:stCondLst>
                                  <p:childTnLst>
                                    <p:set>
                                      <p:cBhvr>
                                        <p:cTn dur="1" fill="hold">
                                          <p:stCondLst>
                                            <p:cond delay="0"/>
                                          </p:stCondLst>
                                        </p:cTn>
                                        <p:tgtEl>
                                          <p:spTgt spid="405">
                                            <p:txEl>
                                              <p:pRg end="0" st="0"/>
                                            </p:txEl>
                                          </p:spTgt>
                                        </p:tgtEl>
                                        <p:attrNameLst>
                                          <p:attrName>style.visibility</p:attrName>
                                        </p:attrNameLst>
                                      </p:cBhvr>
                                      <p:to>
                                        <p:strVal val="visible"/>
                                      </p:to>
                                    </p:set>
                                    <p:anim calcmode="lin" valueType="num">
                                      <p:cBhvr additive="base">
                                        <p:cTn dur="2000"/>
                                        <p:tgtEl>
                                          <p:spTgt spid="405">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1" st="1"/>
                                            </p:txEl>
                                          </p:spTgt>
                                        </p:tgtEl>
                                        <p:attrNameLst>
                                          <p:attrName>style.visibility</p:attrName>
                                        </p:attrNameLst>
                                      </p:cBhvr>
                                      <p:to>
                                        <p:strVal val="visible"/>
                                      </p:to>
                                    </p:set>
                                    <p:anim calcmode="lin" valueType="num">
                                      <p:cBhvr additive="base">
                                        <p:cTn dur="2000"/>
                                        <p:tgtEl>
                                          <p:spTgt spid="405">
                                            <p:txEl>
                                              <p:pRg end="1" st="1"/>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2" st="2"/>
                                            </p:txEl>
                                          </p:spTgt>
                                        </p:tgtEl>
                                        <p:attrNameLst>
                                          <p:attrName>style.visibility</p:attrName>
                                        </p:attrNameLst>
                                      </p:cBhvr>
                                      <p:to>
                                        <p:strVal val="visible"/>
                                      </p:to>
                                    </p:set>
                                    <p:anim calcmode="lin" valueType="num">
                                      <p:cBhvr additive="base">
                                        <p:cTn dur="2000"/>
                                        <p:tgtEl>
                                          <p:spTgt spid="405">
                                            <p:txEl>
                                              <p:pRg end="2" st="2"/>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3" st="3"/>
                                            </p:txEl>
                                          </p:spTgt>
                                        </p:tgtEl>
                                        <p:attrNameLst>
                                          <p:attrName>style.visibility</p:attrName>
                                        </p:attrNameLst>
                                      </p:cBhvr>
                                      <p:to>
                                        <p:strVal val="visible"/>
                                      </p:to>
                                    </p:set>
                                    <p:anim calcmode="lin" valueType="num">
                                      <p:cBhvr additive="base">
                                        <p:cTn dur="2000"/>
                                        <p:tgtEl>
                                          <p:spTgt spid="405">
                                            <p:txEl>
                                              <p:pRg end="3" st="3"/>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4" st="4"/>
                                            </p:txEl>
                                          </p:spTgt>
                                        </p:tgtEl>
                                        <p:attrNameLst>
                                          <p:attrName>style.visibility</p:attrName>
                                        </p:attrNameLst>
                                      </p:cBhvr>
                                      <p:to>
                                        <p:strVal val="visible"/>
                                      </p:to>
                                    </p:set>
                                    <p:anim calcmode="lin" valueType="num">
                                      <p:cBhvr additive="base">
                                        <p:cTn dur="2000"/>
                                        <p:tgtEl>
                                          <p:spTgt spid="405">
                                            <p:txEl>
                                              <p:pRg end="4" st="4"/>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5" st="5"/>
                                            </p:txEl>
                                          </p:spTgt>
                                        </p:tgtEl>
                                        <p:attrNameLst>
                                          <p:attrName>style.visibility</p:attrName>
                                        </p:attrNameLst>
                                      </p:cBhvr>
                                      <p:to>
                                        <p:strVal val="visible"/>
                                      </p:to>
                                    </p:set>
                                    <p:anim calcmode="lin" valueType="num">
                                      <p:cBhvr additive="base">
                                        <p:cTn dur="2000"/>
                                        <p:tgtEl>
                                          <p:spTgt spid="405">
                                            <p:txEl>
                                              <p:pRg end="5" st="5"/>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6" st="6"/>
                                            </p:txEl>
                                          </p:spTgt>
                                        </p:tgtEl>
                                        <p:attrNameLst>
                                          <p:attrName>style.visibility</p:attrName>
                                        </p:attrNameLst>
                                      </p:cBhvr>
                                      <p:to>
                                        <p:strVal val="visible"/>
                                      </p:to>
                                    </p:set>
                                    <p:anim calcmode="lin" valueType="num">
                                      <p:cBhvr additive="base">
                                        <p:cTn dur="2000"/>
                                        <p:tgtEl>
                                          <p:spTgt spid="405">
                                            <p:txEl>
                                              <p:pRg end="6" st="6"/>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7" st="7"/>
                                            </p:txEl>
                                          </p:spTgt>
                                        </p:tgtEl>
                                        <p:attrNameLst>
                                          <p:attrName>style.visibility</p:attrName>
                                        </p:attrNameLst>
                                      </p:cBhvr>
                                      <p:to>
                                        <p:strVal val="visible"/>
                                      </p:to>
                                    </p:set>
                                    <p:anim calcmode="lin" valueType="num">
                                      <p:cBhvr additive="base">
                                        <p:cTn dur="2000"/>
                                        <p:tgtEl>
                                          <p:spTgt spid="405">
                                            <p:txEl>
                                              <p:pRg end="7" st="7"/>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8" st="8"/>
                                            </p:txEl>
                                          </p:spTgt>
                                        </p:tgtEl>
                                        <p:attrNameLst>
                                          <p:attrName>style.visibility</p:attrName>
                                        </p:attrNameLst>
                                      </p:cBhvr>
                                      <p:to>
                                        <p:strVal val="visible"/>
                                      </p:to>
                                    </p:set>
                                    <p:anim calcmode="lin" valueType="num">
                                      <p:cBhvr additive="base">
                                        <p:cTn dur="2000"/>
                                        <p:tgtEl>
                                          <p:spTgt spid="405">
                                            <p:txEl>
                                              <p:pRg end="8" st="8"/>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05">
                                            <p:txEl>
                                              <p:pRg end="9" st="9"/>
                                            </p:txEl>
                                          </p:spTgt>
                                        </p:tgtEl>
                                        <p:attrNameLst>
                                          <p:attrName>style.visibility</p:attrName>
                                        </p:attrNameLst>
                                      </p:cBhvr>
                                      <p:to>
                                        <p:strVal val="visible"/>
                                      </p:to>
                                    </p:set>
                                    <p:anim calcmode="lin" valueType="num">
                                      <p:cBhvr additive="base">
                                        <p:cTn dur="2000"/>
                                        <p:tgtEl>
                                          <p:spTgt spid="405">
                                            <p:txEl>
                                              <p:pRg end="9" st="9"/>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13"/>
          <p:cNvSpPr txBox="1"/>
          <p:nvPr>
            <p:ph idx="1" type="body"/>
          </p:nvPr>
        </p:nvSpPr>
        <p:spPr>
          <a:xfrm>
            <a:off x="1206726" y="1870375"/>
            <a:ext cx="6982500" cy="36228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chemeClr val="dk1"/>
              </a:buClr>
              <a:buSzPts val="2000"/>
              <a:buFont typeface="Arial"/>
              <a:buNone/>
            </a:pPr>
            <a:r>
              <a:rPr b="1" i="0" lang="en-US" sz="3000" u="none" cap="none" strike="noStrike">
                <a:solidFill>
                  <a:schemeClr val="dk1"/>
                </a:solidFill>
                <a:latin typeface="Calibri"/>
                <a:ea typeface="Calibri"/>
                <a:cs typeface="Calibri"/>
                <a:sym typeface="Calibri"/>
              </a:rPr>
              <a:t>Annual Meeting Process</a:t>
            </a:r>
            <a:endParaRPr b="1" i="0" sz="3000" u="none" cap="none" strike="noStrike">
              <a:solidFill>
                <a:schemeClr val="dk1"/>
              </a:solidFill>
              <a:latin typeface="Calibri"/>
              <a:ea typeface="Calibri"/>
              <a:cs typeface="Calibri"/>
              <a:sym typeface="Calibri"/>
            </a:endParaRPr>
          </a:p>
          <a:p>
            <a:pPr indent="0" lvl="0" marL="0" marR="0" rtl="0" algn="l">
              <a:lnSpc>
                <a:spcPct val="80000"/>
              </a:lnSpc>
              <a:spcBef>
                <a:spcPts val="0"/>
              </a:spcBef>
              <a:spcAft>
                <a:spcPts val="0"/>
              </a:spcAft>
              <a:buClr>
                <a:schemeClr val="dk1"/>
              </a:buClr>
              <a:buSzPts val="2000"/>
              <a:buFont typeface="Arial"/>
              <a:buNone/>
            </a:pPr>
            <a:r>
              <a:t/>
            </a:r>
            <a:endParaRPr b="1" i="0" sz="2300" u="sng" cap="none" strike="noStrike">
              <a:solidFill>
                <a:schemeClr val="dk1"/>
              </a:solidFill>
              <a:latin typeface="Calibri"/>
              <a:ea typeface="Calibri"/>
              <a:cs typeface="Calibri"/>
              <a:sym typeface="Calibri"/>
            </a:endParaRPr>
          </a:p>
          <a:p>
            <a:pPr indent="-203200" lvl="0" marL="171450" marR="0" rtl="0" algn="l">
              <a:lnSpc>
                <a:spcPct val="80000"/>
              </a:lnSpc>
              <a:spcBef>
                <a:spcPts val="750"/>
              </a:spcBef>
              <a:spcAft>
                <a:spcPts val="0"/>
              </a:spcAft>
              <a:buClr>
                <a:schemeClr val="dk1"/>
              </a:buClr>
              <a:buSzPts val="2800"/>
              <a:buFont typeface="Calibri"/>
              <a:buChar char="•"/>
            </a:pPr>
            <a:r>
              <a:rPr i="0" lang="en-US" sz="2800" u="none" cap="none" strike="noStrike">
                <a:solidFill>
                  <a:schemeClr val="dk1"/>
                </a:solidFill>
                <a:latin typeface="Calibri"/>
                <a:ea typeface="Calibri"/>
                <a:cs typeface="Calibri"/>
                <a:sym typeface="Calibri"/>
              </a:rPr>
              <a:t>Slate of candidates presented</a:t>
            </a:r>
            <a:endParaRPr i="0" sz="2800" u="none" cap="none" strike="noStrike">
              <a:solidFill>
                <a:srgbClr val="000000"/>
              </a:solidFill>
              <a:latin typeface="Calibri"/>
              <a:ea typeface="Calibri"/>
              <a:cs typeface="Calibri"/>
              <a:sym typeface="Calibri"/>
            </a:endParaRPr>
          </a:p>
          <a:p>
            <a:pPr indent="-203200" lvl="0" marL="171450" marR="0" rtl="0" algn="l">
              <a:lnSpc>
                <a:spcPct val="80000"/>
              </a:lnSpc>
              <a:spcBef>
                <a:spcPts val="750"/>
              </a:spcBef>
              <a:spcAft>
                <a:spcPts val="0"/>
              </a:spcAft>
              <a:buClr>
                <a:schemeClr val="dk1"/>
              </a:buClr>
              <a:buSzPts val="2800"/>
              <a:buFont typeface="Calibri"/>
              <a:buChar char="•"/>
            </a:pPr>
            <a:r>
              <a:rPr i="0" lang="en-US" sz="2800" u="none" cap="none" strike="noStrike">
                <a:solidFill>
                  <a:schemeClr val="dk1"/>
                </a:solidFill>
                <a:latin typeface="Calibri"/>
                <a:ea typeface="Calibri"/>
                <a:cs typeface="Calibri"/>
                <a:sym typeface="Calibri"/>
              </a:rPr>
              <a:t>Nominations taken from the floor (Nominees must be members in good standing)</a:t>
            </a:r>
            <a:endParaRPr i="0" sz="2800" u="none" cap="none" strike="noStrike">
              <a:solidFill>
                <a:srgbClr val="000000"/>
              </a:solidFill>
              <a:latin typeface="Calibri"/>
              <a:ea typeface="Calibri"/>
              <a:cs typeface="Calibri"/>
              <a:sym typeface="Calibri"/>
            </a:endParaRPr>
          </a:p>
          <a:p>
            <a:pPr indent="-203200" lvl="0" marL="171450" marR="0" rtl="0" algn="l">
              <a:lnSpc>
                <a:spcPct val="90000"/>
              </a:lnSpc>
              <a:spcBef>
                <a:spcPts val="750"/>
              </a:spcBef>
              <a:spcAft>
                <a:spcPts val="0"/>
              </a:spcAft>
              <a:buClr>
                <a:schemeClr val="dk1"/>
              </a:buClr>
              <a:buSzPts val="2800"/>
              <a:buFont typeface="Calibri"/>
              <a:buChar char="•"/>
            </a:pPr>
            <a:r>
              <a:rPr i="0" lang="en-US" sz="2800" u="none" cap="none" strike="noStrike">
                <a:solidFill>
                  <a:schemeClr val="dk1"/>
                </a:solidFill>
                <a:latin typeface="Calibri"/>
                <a:ea typeface="Calibri"/>
                <a:cs typeface="Calibri"/>
                <a:sym typeface="Calibri"/>
              </a:rPr>
              <a:t>Votes are counted and new board members announced via email</a:t>
            </a:r>
            <a:endParaRPr i="0" sz="2800" u="none" cap="none" strike="noStrike">
              <a:solidFill>
                <a:srgbClr val="000000"/>
              </a:solidFill>
              <a:latin typeface="Calibri"/>
              <a:ea typeface="Calibri"/>
              <a:cs typeface="Calibri"/>
              <a:sym typeface="Calibri"/>
            </a:endParaRPr>
          </a:p>
        </p:txBody>
      </p:sp>
      <p:cxnSp>
        <p:nvCxnSpPr>
          <p:cNvPr id="420" name="Google Shape;420;p13"/>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421" name="Google Shape;421;p13"/>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22" name="Google Shape;422;p13"/>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423" name="Google Shape;423;p13"/>
          <p:cNvSpPr txBox="1"/>
          <p:nvPr/>
        </p:nvSpPr>
        <p:spPr>
          <a:xfrm>
            <a:off x="0" y="614450"/>
            <a:ext cx="81891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Election of Board Candidates</a:t>
            </a:r>
            <a:endParaRPr b="0" i="0" sz="4000" u="none" cap="none" strike="noStrike">
              <a:solidFill>
                <a:srgbClr val="000000"/>
              </a:solidFill>
              <a:latin typeface="Arial"/>
              <a:ea typeface="Arial"/>
              <a:cs typeface="Arial"/>
              <a:sym typeface="Arial"/>
            </a:endParaRPr>
          </a:p>
        </p:txBody>
      </p:sp>
      <p:sp>
        <p:nvSpPr>
          <p:cNvPr id="424" name="Google Shape;424;p13"/>
          <p:cNvSpPr txBox="1"/>
          <p:nvPr/>
        </p:nvSpPr>
        <p:spPr>
          <a:xfrm>
            <a:off x="8369366" y="6221234"/>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425" name="Google Shape;425;p1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
                                        <p:tgtEl>
                                          <p:spTgt spid="421"/>
                                        </p:tgtEl>
                                      </p:cBhvr>
                                    </p:animEffect>
                                  </p:childTnLst>
                                </p:cTn>
                              </p:par>
                              <p:par>
                                <p:cTn fill="hold" nodeType="with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par>
                                <p:cTn fill="hold" nodeType="withEffect" presetClass="entr" presetID="2" presetSubtype="8">
                                  <p:stCondLst>
                                    <p:cond delay="0"/>
                                  </p:stCondLst>
                                  <p:childTnLst>
                                    <p:set>
                                      <p:cBhvr>
                                        <p:cTn dur="1" fill="hold">
                                          <p:stCondLst>
                                            <p:cond delay="0"/>
                                          </p:stCondLst>
                                        </p:cTn>
                                        <p:tgtEl>
                                          <p:spTgt spid="419">
                                            <p:txEl>
                                              <p:pRg end="0" st="0"/>
                                            </p:txEl>
                                          </p:spTgt>
                                        </p:tgtEl>
                                        <p:attrNameLst>
                                          <p:attrName>style.visibility</p:attrName>
                                        </p:attrNameLst>
                                      </p:cBhvr>
                                      <p:to>
                                        <p:strVal val="visible"/>
                                      </p:to>
                                    </p:set>
                                    <p:anim calcmode="lin" valueType="num">
                                      <p:cBhvr additive="base">
                                        <p:cTn dur="2000"/>
                                        <p:tgtEl>
                                          <p:spTgt spid="419">
                                            <p:txEl>
                                              <p:pRg end="0" st="0"/>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9">
                                            <p:txEl>
                                              <p:pRg end="1" st="1"/>
                                            </p:txEl>
                                          </p:spTgt>
                                        </p:tgtEl>
                                        <p:attrNameLst>
                                          <p:attrName>style.visibility</p:attrName>
                                        </p:attrNameLst>
                                      </p:cBhvr>
                                      <p:to>
                                        <p:strVal val="visible"/>
                                      </p:to>
                                    </p:set>
                                    <p:anim calcmode="lin" valueType="num">
                                      <p:cBhvr additive="base">
                                        <p:cTn dur="2000"/>
                                        <p:tgtEl>
                                          <p:spTgt spid="419">
                                            <p:txEl>
                                              <p:pRg end="1" st="1"/>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9">
                                            <p:txEl>
                                              <p:pRg end="2" st="2"/>
                                            </p:txEl>
                                          </p:spTgt>
                                        </p:tgtEl>
                                        <p:attrNameLst>
                                          <p:attrName>style.visibility</p:attrName>
                                        </p:attrNameLst>
                                      </p:cBhvr>
                                      <p:to>
                                        <p:strVal val="visible"/>
                                      </p:to>
                                    </p:set>
                                    <p:anim calcmode="lin" valueType="num">
                                      <p:cBhvr additive="base">
                                        <p:cTn dur="2000"/>
                                        <p:tgtEl>
                                          <p:spTgt spid="419">
                                            <p:txEl>
                                              <p:pRg end="2" st="2"/>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9">
                                            <p:txEl>
                                              <p:pRg end="3" st="3"/>
                                            </p:txEl>
                                          </p:spTgt>
                                        </p:tgtEl>
                                        <p:attrNameLst>
                                          <p:attrName>style.visibility</p:attrName>
                                        </p:attrNameLst>
                                      </p:cBhvr>
                                      <p:to>
                                        <p:strVal val="visible"/>
                                      </p:to>
                                    </p:set>
                                    <p:anim calcmode="lin" valueType="num">
                                      <p:cBhvr additive="base">
                                        <p:cTn dur="2000"/>
                                        <p:tgtEl>
                                          <p:spTgt spid="419">
                                            <p:txEl>
                                              <p:pRg end="3" st="3"/>
                                            </p:txEl>
                                          </p:spTgt>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19">
                                            <p:txEl>
                                              <p:pRg end="4" st="4"/>
                                            </p:txEl>
                                          </p:spTgt>
                                        </p:tgtEl>
                                        <p:attrNameLst>
                                          <p:attrName>style.visibility</p:attrName>
                                        </p:attrNameLst>
                                      </p:cBhvr>
                                      <p:to>
                                        <p:strVal val="visible"/>
                                      </p:to>
                                    </p:set>
                                    <p:anim calcmode="lin" valueType="num">
                                      <p:cBhvr additive="base">
                                        <p:cTn dur="2000"/>
                                        <p:tgtEl>
                                          <p:spTgt spid="419">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4"/>
          <p:cNvSpPr txBox="1"/>
          <p:nvPr/>
        </p:nvSpPr>
        <p:spPr>
          <a:xfrm>
            <a:off x="969169" y="614440"/>
            <a:ext cx="71961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1" i="0" lang="en-US" sz="4000" u="none" cap="none" strike="noStrike">
                <a:solidFill>
                  <a:schemeClr val="accent1"/>
                </a:solidFill>
                <a:latin typeface="Calibri"/>
                <a:ea typeface="Calibri"/>
                <a:cs typeface="Calibri"/>
                <a:sym typeface="Calibri"/>
              </a:rPr>
              <a:t>202</a:t>
            </a:r>
            <a:r>
              <a:rPr b="1" lang="en-US" sz="4000">
                <a:solidFill>
                  <a:schemeClr val="accent1"/>
                </a:solidFill>
                <a:latin typeface="Calibri"/>
                <a:ea typeface="Calibri"/>
                <a:cs typeface="Calibri"/>
                <a:sym typeface="Calibri"/>
              </a:rPr>
              <a:t>4</a:t>
            </a:r>
            <a:r>
              <a:rPr b="1" i="0" lang="en-US" sz="4000" u="none" cap="none" strike="noStrike">
                <a:solidFill>
                  <a:schemeClr val="accent1"/>
                </a:solidFill>
                <a:latin typeface="Calibri"/>
                <a:ea typeface="Calibri"/>
                <a:cs typeface="Calibri"/>
                <a:sym typeface="Calibri"/>
              </a:rPr>
              <a:t> Board Candidates</a:t>
            </a:r>
            <a:endParaRPr b="0" i="0" sz="4000" u="none" cap="none" strike="noStrike">
              <a:solidFill>
                <a:srgbClr val="000000"/>
              </a:solidFill>
              <a:latin typeface="Arial"/>
              <a:ea typeface="Arial"/>
              <a:cs typeface="Arial"/>
              <a:sym typeface="Arial"/>
            </a:endParaRPr>
          </a:p>
        </p:txBody>
      </p:sp>
      <p:cxnSp>
        <p:nvCxnSpPr>
          <p:cNvPr id="434" name="Google Shape;434;p14"/>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435" name="Google Shape;435;p14"/>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36" name="Google Shape;436;p14"/>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437" name="Google Shape;437;p14"/>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438" name="Google Shape;438;p14"/>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439" name="Google Shape;439;p14"/>
          <p:cNvPicPr preferRelativeResize="0"/>
          <p:nvPr/>
        </p:nvPicPr>
        <p:blipFill>
          <a:blip r:embed="rId4">
            <a:alphaModFix/>
          </a:blip>
          <a:stretch>
            <a:fillRect/>
          </a:stretch>
        </p:blipFill>
        <p:spPr>
          <a:xfrm>
            <a:off x="1187925" y="1684250"/>
            <a:ext cx="3099975" cy="3924074"/>
          </a:xfrm>
          <a:prstGeom prst="rect">
            <a:avLst/>
          </a:prstGeom>
          <a:noFill/>
          <a:ln>
            <a:noFill/>
          </a:ln>
        </p:spPr>
      </p:pic>
      <p:pic>
        <p:nvPicPr>
          <p:cNvPr id="440" name="Google Shape;440;p14"/>
          <p:cNvPicPr preferRelativeResize="0"/>
          <p:nvPr/>
        </p:nvPicPr>
        <p:blipFill>
          <a:blip r:embed="rId5">
            <a:alphaModFix/>
          </a:blip>
          <a:stretch>
            <a:fillRect/>
          </a:stretch>
        </p:blipFill>
        <p:spPr>
          <a:xfrm>
            <a:off x="5054200" y="1684250"/>
            <a:ext cx="2943057" cy="3924076"/>
          </a:xfrm>
          <a:prstGeom prst="rect">
            <a:avLst/>
          </a:prstGeom>
          <a:noFill/>
          <a:ln>
            <a:noFill/>
          </a:ln>
        </p:spPr>
      </p:pic>
      <p:sp>
        <p:nvSpPr>
          <p:cNvPr id="441" name="Google Shape;441;p14"/>
          <p:cNvSpPr txBox="1"/>
          <p:nvPr/>
        </p:nvSpPr>
        <p:spPr>
          <a:xfrm>
            <a:off x="1333162" y="5789538"/>
            <a:ext cx="2809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t>Stephen Taylor</a:t>
            </a:r>
            <a:endParaRPr b="1" sz="2800"/>
          </a:p>
        </p:txBody>
      </p:sp>
      <p:sp>
        <p:nvSpPr>
          <p:cNvPr id="442" name="Google Shape;442;p14"/>
          <p:cNvSpPr txBox="1"/>
          <p:nvPr/>
        </p:nvSpPr>
        <p:spPr>
          <a:xfrm>
            <a:off x="5538373" y="5789525"/>
            <a:ext cx="234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t>Ken Foster</a:t>
            </a:r>
            <a:endParaRPr b="1"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500"/>
                                        <p:tgtEl>
                                          <p:spTgt spid="435"/>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g208ec38791a_1_0"/>
          <p:cNvPicPr preferRelativeResize="0"/>
          <p:nvPr>
            <p:ph idx="2" type="pic"/>
          </p:nvPr>
        </p:nvPicPr>
        <p:blipFill rotWithShape="1">
          <a:blip r:embed="rId3">
            <a:alphaModFix/>
          </a:blip>
          <a:srcRect b="0" l="0" r="0" t="0"/>
          <a:stretch/>
        </p:blipFill>
        <p:spPr>
          <a:xfrm>
            <a:off x="0" y="896433"/>
            <a:ext cx="9144001" cy="3536108"/>
          </a:xfrm>
          <a:prstGeom prst="rect">
            <a:avLst/>
          </a:prstGeom>
          <a:noFill/>
          <a:ln>
            <a:noFill/>
          </a:ln>
        </p:spPr>
      </p:pic>
      <p:sp>
        <p:nvSpPr>
          <p:cNvPr id="448" name="Google Shape;448;g208ec38791a_1_0"/>
          <p:cNvSpPr/>
          <p:nvPr/>
        </p:nvSpPr>
        <p:spPr>
          <a:xfrm>
            <a:off x="0" y="896433"/>
            <a:ext cx="9144000" cy="3536100"/>
          </a:xfrm>
          <a:prstGeom prst="rect">
            <a:avLst/>
          </a:prstGeom>
          <a:solidFill>
            <a:srgbClr val="0E1C3C">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449" name="Google Shape;449;g208ec38791a_1_0"/>
          <p:cNvSpPr txBox="1"/>
          <p:nvPr>
            <p:ph idx="17" type="body"/>
          </p:nvPr>
        </p:nvSpPr>
        <p:spPr>
          <a:xfrm>
            <a:off x="969169" y="1742571"/>
            <a:ext cx="7196100" cy="1041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en-US" sz="4000"/>
              <a:t>Treasurer’s Report</a:t>
            </a:r>
            <a:endParaRPr/>
          </a:p>
        </p:txBody>
      </p:sp>
      <p:sp>
        <p:nvSpPr>
          <p:cNvPr id="450" name="Google Shape;450;g208ec38791a_1_0"/>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51" name="Google Shape;451;g208ec38791a_1_0"/>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sp>
        <p:nvSpPr>
          <p:cNvPr id="452" name="Google Shape;452;g208ec38791a_1_0"/>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453" name="Google Shape;453;g208ec38791a_1_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cxnSp>
        <p:nvCxnSpPr>
          <p:cNvPr id="461" name="Google Shape;461;g20fa0896873_2_0"/>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462" name="Google Shape;462;g20fa0896873_2_0"/>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63" name="Google Shape;463;g20fa0896873_2_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464" name="Google Shape;464;g20fa0896873_2_0"/>
          <p:cNvSpPr txBox="1"/>
          <p:nvPr/>
        </p:nvSpPr>
        <p:spPr>
          <a:xfrm>
            <a:off x="0" y="603298"/>
            <a:ext cx="9144000" cy="7539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200"/>
              <a:buFont typeface="Arial"/>
              <a:buNone/>
            </a:pPr>
            <a:r>
              <a:rPr b="1" i="0" lang="en-US" sz="3200" u="none" cap="none" strike="noStrike">
                <a:solidFill>
                  <a:schemeClr val="accent1"/>
                </a:solidFill>
                <a:latin typeface="Calibri"/>
                <a:ea typeface="Calibri"/>
                <a:cs typeface="Calibri"/>
                <a:sym typeface="Calibri"/>
              </a:rPr>
              <a:t>Financial Results December 31, 202</a:t>
            </a:r>
            <a:r>
              <a:rPr b="1" lang="en-US" sz="3200">
                <a:solidFill>
                  <a:schemeClr val="accent1"/>
                </a:solidFill>
                <a:latin typeface="Calibri"/>
                <a:ea typeface="Calibri"/>
                <a:cs typeface="Calibri"/>
                <a:sym typeface="Calibri"/>
              </a:rPr>
              <a:t>3</a:t>
            </a:r>
            <a:endParaRPr b="1" i="0" sz="3200" u="none" cap="none" strike="noStrike">
              <a:solidFill>
                <a:schemeClr val="accent1"/>
              </a:solidFill>
              <a:latin typeface="Calibri"/>
              <a:ea typeface="Calibri"/>
              <a:cs typeface="Calibri"/>
              <a:sym typeface="Calibri"/>
            </a:endParaRPr>
          </a:p>
        </p:txBody>
      </p:sp>
      <p:sp>
        <p:nvSpPr>
          <p:cNvPr id="465" name="Google Shape;465;g20fa0896873_2_0"/>
          <p:cNvSpPr txBox="1"/>
          <p:nvPr/>
        </p:nvSpPr>
        <p:spPr>
          <a:xfrm>
            <a:off x="8488366" y="64816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graphicFrame>
        <p:nvGraphicFramePr>
          <p:cNvPr id="466" name="Google Shape;466;g20fa0896873_2_0"/>
          <p:cNvGraphicFramePr/>
          <p:nvPr/>
        </p:nvGraphicFramePr>
        <p:xfrm>
          <a:off x="597877" y="1357225"/>
          <a:ext cx="3000000" cy="3000000"/>
        </p:xfrm>
        <a:graphic>
          <a:graphicData uri="http://schemas.openxmlformats.org/drawingml/2006/table">
            <a:tbl>
              <a:tblPr bandRow="1" firstRow="1">
                <a:noFill/>
                <a:tableStyleId>{68D57B5A-AAB5-4369-BB75-4B0A4B386D00}</a:tableStyleId>
              </a:tblPr>
              <a:tblGrid>
                <a:gridCol w="3411425"/>
                <a:gridCol w="1658825"/>
                <a:gridCol w="1518150"/>
                <a:gridCol w="1459525"/>
              </a:tblGrid>
              <a:tr h="38365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Actual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Budget</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Variance</a:t>
                      </a:r>
                      <a:endParaRPr sz="1400" u="none" cap="none" strike="noStrike"/>
                    </a:p>
                  </a:txBody>
                  <a:tcPr marT="45725" marB="45725" marR="91450" marL="91450"/>
                </a:tc>
              </a:tr>
              <a:tr h="3575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Gross Income</a:t>
                      </a:r>
                      <a:r>
                        <a:rPr b="1" lang="en-US" sz="1600"/>
                        <a:t> *</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235,253</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2,209,227</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009051"/>
                          </a:solidFill>
                        </a:rPr>
                        <a:t>$</a:t>
                      </a:r>
                      <a:r>
                        <a:rPr b="1" lang="en-US" sz="1600">
                          <a:solidFill>
                            <a:srgbClr val="009051"/>
                          </a:solidFill>
                        </a:rPr>
                        <a:t>26,026</a:t>
                      </a:r>
                      <a:endParaRPr b="1" sz="1600" u="none" cap="none" strike="noStrike">
                        <a:solidFill>
                          <a:srgbClr val="009051"/>
                        </a:solidFill>
                      </a:endParaRPr>
                    </a:p>
                  </a:txBody>
                  <a:tcPr marT="45725" marB="45725" marR="91450" marL="91450"/>
                </a:tc>
              </a:tr>
              <a:tr h="3927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Operating Expense *</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t>$</a:t>
                      </a:r>
                      <a:r>
                        <a:rPr b="1" lang="en-US" sz="1600" u="sng"/>
                        <a:t>2,262,590</a:t>
                      </a:r>
                      <a:endParaRPr b="1" sz="1600" u="sng"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t>$</a:t>
                      </a:r>
                      <a:r>
                        <a:rPr b="1" lang="en-US" sz="1600" u="sng"/>
                        <a:t>2,208,549</a:t>
                      </a:r>
                      <a:endParaRPr b="1" sz="1600" u="sng"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a:solidFill>
                            <a:srgbClr val="FF0000"/>
                          </a:solidFill>
                        </a:rPr>
                        <a:t>$54,041</a:t>
                      </a:r>
                      <a:endParaRPr b="1" sz="1600" u="sng" cap="none" strike="noStrike">
                        <a:solidFill>
                          <a:srgbClr val="FF0000"/>
                        </a:solidFill>
                      </a:endParaRPr>
                    </a:p>
                  </a:txBody>
                  <a:tcPr marT="45725" marB="45725" marR="91450" marL="91450"/>
                </a:tc>
              </a:tr>
              <a:tr h="3751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Net Operating Results</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t>
                      </a:r>
                      <a:r>
                        <a:rPr b="1" lang="en-US" sz="1600">
                          <a:solidFill>
                            <a:srgbClr val="FF0000"/>
                          </a:solidFill>
                        </a:rPr>
                        <a:t>27,337</a:t>
                      </a:r>
                      <a:endParaRPr b="1" sz="1600" u="none" cap="none" strike="noStrike">
                        <a:solidFill>
                          <a:srgbClr val="FF0000"/>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678</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t>
                      </a:r>
                      <a:r>
                        <a:rPr b="1" lang="en-US" sz="1600">
                          <a:solidFill>
                            <a:srgbClr val="FF0000"/>
                          </a:solidFill>
                        </a:rPr>
                        <a:t>28,015</a:t>
                      </a:r>
                      <a:endParaRPr b="1" sz="1600" u="none" cap="none" strike="noStrike">
                        <a:solidFill>
                          <a:srgbClr val="FF0000"/>
                        </a:solidFill>
                      </a:endParaRPr>
                    </a:p>
                  </a:txBody>
                  <a:tcPr marT="45725" marB="45725" marR="91450" marL="91450"/>
                </a:tc>
              </a:tr>
              <a:tr h="3751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 Contribution to Reserves</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325,569</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287,050</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t>
                      </a:r>
                      <a:r>
                        <a:rPr b="1" lang="en-US" sz="1600">
                          <a:solidFill>
                            <a:srgbClr val="FF0000"/>
                          </a:solidFill>
                        </a:rPr>
                        <a:t>38,519</a:t>
                      </a:r>
                      <a:endParaRPr b="1" sz="1600" u="none" cap="none" strike="noStrike">
                        <a:solidFill>
                          <a:srgbClr val="FF0000"/>
                        </a:solidFill>
                      </a:endParaRPr>
                    </a:p>
                  </a:txBody>
                  <a:tcPr marT="45725" marB="45725" marR="91450" marL="91450"/>
                </a:tc>
              </a:tr>
              <a:tr h="375175">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p>
                  </a:txBody>
                  <a:tcPr marT="45725" marB="45725" marR="91450" marL="91450"/>
                </a:tc>
                <a:tc>
                  <a:txBody>
                    <a:bodyPr/>
                    <a:lstStyle/>
                    <a:p>
                      <a:pPr indent="0" lvl="0" marL="0" rtl="0" algn="l">
                        <a:spcBef>
                          <a:spcPts val="0"/>
                        </a:spcBef>
                        <a:spcAft>
                          <a:spcPts val="0"/>
                        </a:spcAft>
                        <a:buNone/>
                      </a:pPr>
                      <a:r>
                        <a:t/>
                      </a:r>
                      <a:endParaRPr b="1"/>
                    </a:p>
                  </a:txBody>
                  <a:tcPr marT="45725" marB="45725" marR="91450" marL="91450"/>
                </a:tc>
                <a:tc>
                  <a:txBody>
                    <a:bodyPr/>
                    <a:lstStyle/>
                    <a:p>
                      <a:pPr indent="0" lvl="0" marL="0" rtl="0" algn="l">
                        <a:spcBef>
                          <a:spcPts val="0"/>
                        </a:spcBef>
                        <a:spcAft>
                          <a:spcPts val="0"/>
                        </a:spcAft>
                        <a:buNone/>
                      </a:pPr>
                      <a:r>
                        <a:t/>
                      </a:r>
                      <a:endParaRPr b="1"/>
                    </a:p>
                  </a:txBody>
                  <a:tcPr marT="45725" marB="45725" marR="91450" marL="91450"/>
                </a:tc>
              </a:tr>
              <a:tr h="3751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POA Positive Operating Variance Contributed to Reserves</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$0</a:t>
                      </a:r>
                      <a:endParaRPr b="1" sz="1600"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cap="none" strike="noStrike"/>
                        <a:t>$</a:t>
                      </a:r>
                      <a:r>
                        <a:rPr b="1" lang="en-US" sz="1600"/>
                        <a:t>678</a:t>
                      </a:r>
                      <a:endParaRPr b="1" sz="1600"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solidFill>
                            <a:srgbClr val="FF0000"/>
                          </a:solidFill>
                        </a:rPr>
                        <a:t>$(678)</a:t>
                      </a:r>
                      <a:endParaRPr b="1" sz="1400" cap="none" strike="noStrike">
                        <a:solidFill>
                          <a:srgbClr val="FF0000"/>
                        </a:solidFill>
                      </a:endParaRPr>
                    </a:p>
                    <a:p>
                      <a:pPr indent="0" lvl="0" marL="0" marR="0" rtl="0" algn="l">
                        <a:lnSpc>
                          <a:spcPct val="100000"/>
                        </a:lnSpc>
                        <a:spcBef>
                          <a:spcPts val="0"/>
                        </a:spcBef>
                        <a:spcAft>
                          <a:spcPts val="0"/>
                        </a:spcAft>
                        <a:buClr>
                          <a:srgbClr val="000000"/>
                        </a:buClr>
                        <a:buSzPts val="1600"/>
                        <a:buFont typeface="Arial"/>
                        <a:buNone/>
                      </a:pPr>
                      <a:r>
                        <a:t/>
                      </a:r>
                      <a:endParaRPr b="1" sz="1600" u="sng" cap="none" strike="noStrike"/>
                    </a:p>
                  </a:txBody>
                  <a:tcPr marT="45725" marB="45725" marR="91450" marL="91450"/>
                </a:tc>
              </a:tr>
              <a:tr h="3751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Net Income/Loss</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t>
                      </a:r>
                      <a:r>
                        <a:rPr b="1" lang="en-US" sz="1600">
                          <a:solidFill>
                            <a:srgbClr val="FF0000"/>
                          </a:solidFill>
                        </a:rPr>
                        <a:t>27,337</a:t>
                      </a:r>
                      <a:endParaRPr b="1" sz="1600" u="none" cap="none" strike="noStrike">
                        <a:solidFill>
                          <a:srgbClr val="FF0000"/>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678</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t>
                      </a:r>
                      <a:r>
                        <a:rPr b="1" lang="en-US" sz="1600">
                          <a:solidFill>
                            <a:srgbClr val="FF0000"/>
                          </a:solidFill>
                        </a:rPr>
                        <a:t>28,015</a:t>
                      </a:r>
                      <a:endParaRPr b="1" sz="1600" u="none" cap="none" strike="noStrike">
                        <a:solidFill>
                          <a:srgbClr val="FF0000"/>
                        </a:solidFill>
                      </a:endParaRPr>
                    </a:p>
                  </a:txBody>
                  <a:tcPr marT="45725" marB="45725" marR="91450" marL="91450"/>
                </a:tc>
              </a:tr>
            </a:tbl>
          </a:graphicData>
        </a:graphic>
      </p:graphicFrame>
      <p:sp>
        <p:nvSpPr>
          <p:cNvPr id="467" name="Google Shape;467;g20fa0896873_2_0"/>
          <p:cNvSpPr/>
          <p:nvPr/>
        </p:nvSpPr>
        <p:spPr>
          <a:xfrm>
            <a:off x="5351387" y="656980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468" name="Google Shape;468;g20fa0896873_2_0"/>
          <p:cNvSpPr txBox="1"/>
          <p:nvPr/>
        </p:nvSpPr>
        <p:spPr>
          <a:xfrm>
            <a:off x="597875" y="4667475"/>
            <a:ext cx="6007500" cy="266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B050"/>
                </a:solidFill>
                <a:latin typeface="Calibri"/>
                <a:ea typeface="Calibri"/>
                <a:cs typeface="Calibri"/>
                <a:sym typeface="Calibri"/>
              </a:rPr>
              <a:t>Gross Income Positive Variances: </a:t>
            </a:r>
            <a:endParaRPr b="1" i="0" sz="1400" u="none" cap="none" strike="noStrike">
              <a:solidFill>
                <a:srgbClr val="000000"/>
              </a:solidFill>
            </a:endParaRPr>
          </a:p>
          <a:p>
            <a:pPr indent="-279400" lvl="0" marL="285750" marR="0" rtl="0" algn="l">
              <a:lnSpc>
                <a:spcPct val="100000"/>
              </a:lnSpc>
              <a:spcBef>
                <a:spcPts val="0"/>
              </a:spcBef>
              <a:spcAft>
                <a:spcPts val="0"/>
              </a:spcAft>
              <a:buClr>
                <a:srgbClr val="000000"/>
              </a:buClr>
              <a:buSzPts val="1500"/>
              <a:buChar char="•"/>
            </a:pPr>
            <a:r>
              <a:rPr b="1" i="0" lang="en-US" sz="1500" u="none" cap="none" strike="noStrike">
                <a:solidFill>
                  <a:srgbClr val="000000"/>
                </a:solidFill>
                <a:latin typeface="Calibri"/>
                <a:ea typeface="Calibri"/>
                <a:cs typeface="Calibri"/>
                <a:sym typeface="Calibri"/>
              </a:rPr>
              <a:t>Zero Budget Items:</a:t>
            </a:r>
            <a:endParaRPr b="1" i="0" sz="1300" u="none" cap="none" strike="noStrike">
              <a:solidFill>
                <a:srgbClr val="000000"/>
              </a:solidFill>
            </a:endParaRPr>
          </a:p>
          <a:p>
            <a:pPr indent="-279400" lvl="6" marL="285750" marR="0" rtl="0" algn="l">
              <a:lnSpc>
                <a:spcPct val="100000"/>
              </a:lnSpc>
              <a:spcBef>
                <a:spcPts val="0"/>
              </a:spcBef>
              <a:spcAft>
                <a:spcPts val="0"/>
              </a:spcAft>
              <a:buClr>
                <a:srgbClr val="000000"/>
              </a:buClr>
              <a:buSzPts val="1500"/>
              <a:buFont typeface="Courier New"/>
              <a:buChar char="o"/>
            </a:pPr>
            <a:r>
              <a:rPr b="1" i="0" lang="en-US" sz="1500" u="none" cap="none" strike="noStrike">
                <a:solidFill>
                  <a:srgbClr val="000000"/>
                </a:solidFill>
                <a:latin typeface="Calibri"/>
                <a:ea typeface="Calibri"/>
                <a:cs typeface="Calibri"/>
                <a:sym typeface="Calibri"/>
              </a:rPr>
              <a:t>Interest $</a:t>
            </a:r>
            <a:r>
              <a:rPr b="1" lang="en-US" sz="1500">
                <a:latin typeface="Calibri"/>
                <a:ea typeface="Calibri"/>
                <a:cs typeface="Calibri"/>
                <a:sym typeface="Calibri"/>
              </a:rPr>
              <a:t>27,381</a:t>
            </a:r>
            <a:endParaRPr b="1" i="0" sz="1300" u="none" cap="none" strike="noStrike">
              <a:solidFill>
                <a:srgbClr val="000000"/>
              </a:solidFill>
            </a:endParaRPr>
          </a:p>
          <a:p>
            <a:pPr indent="-279400" lvl="5" marL="285750" marR="0" rtl="0" algn="l">
              <a:lnSpc>
                <a:spcPct val="100000"/>
              </a:lnSpc>
              <a:spcBef>
                <a:spcPts val="0"/>
              </a:spcBef>
              <a:spcAft>
                <a:spcPts val="0"/>
              </a:spcAft>
              <a:buClr>
                <a:srgbClr val="000000"/>
              </a:buClr>
              <a:buSzPts val="1500"/>
              <a:buFont typeface="Courier New"/>
              <a:buChar char="o"/>
            </a:pPr>
            <a:r>
              <a:rPr b="1" i="0" lang="en-US" sz="1500" u="none" cap="none" strike="noStrike">
                <a:solidFill>
                  <a:srgbClr val="000000"/>
                </a:solidFill>
                <a:latin typeface="Calibri"/>
                <a:ea typeface="Calibri"/>
                <a:cs typeface="Calibri"/>
                <a:sym typeface="Calibri"/>
              </a:rPr>
              <a:t>ARC Fees $</a:t>
            </a:r>
            <a:r>
              <a:rPr b="1" lang="en-US" sz="1500">
                <a:latin typeface="Calibri"/>
                <a:ea typeface="Calibri"/>
                <a:cs typeface="Calibri"/>
                <a:sym typeface="Calibri"/>
              </a:rPr>
              <a:t>3,250</a:t>
            </a:r>
            <a:endParaRPr b="1" i="0" sz="1300" u="none" cap="none" strike="noStrike">
              <a:solidFill>
                <a:srgbClr val="000000"/>
              </a:solidFill>
            </a:endParaRPr>
          </a:p>
          <a:p>
            <a:pPr indent="-279400" lvl="2" marL="285750" marR="0" rtl="0" algn="l">
              <a:lnSpc>
                <a:spcPct val="100000"/>
              </a:lnSpc>
              <a:spcBef>
                <a:spcPts val="0"/>
              </a:spcBef>
              <a:spcAft>
                <a:spcPts val="0"/>
              </a:spcAft>
              <a:buClr>
                <a:srgbClr val="000000"/>
              </a:buClr>
              <a:buSzPts val="1500"/>
              <a:buFont typeface="Courier New"/>
              <a:buChar char="o"/>
            </a:pPr>
            <a:r>
              <a:rPr b="1" i="0" lang="en-US" sz="1500" u="none" cap="none" strike="noStrike">
                <a:solidFill>
                  <a:srgbClr val="000000"/>
                </a:solidFill>
                <a:latin typeface="Calibri"/>
                <a:ea typeface="Calibri"/>
                <a:cs typeface="Calibri"/>
                <a:sym typeface="Calibri"/>
              </a:rPr>
              <a:t>Late Fees $</a:t>
            </a:r>
            <a:r>
              <a:rPr b="1" lang="en-US" sz="1500">
                <a:latin typeface="Calibri"/>
                <a:ea typeface="Calibri"/>
                <a:cs typeface="Calibri"/>
                <a:sym typeface="Calibri"/>
              </a:rPr>
              <a:t>8,402</a:t>
            </a:r>
            <a:endParaRPr b="1" i="0" sz="1300" u="none" cap="none" strike="noStrike">
              <a:solidFill>
                <a:srgbClr val="000000"/>
              </a:solidFill>
            </a:endParaRPr>
          </a:p>
          <a:p>
            <a:pPr indent="-279400" lvl="2" marL="285750" marR="0" rtl="0" algn="l">
              <a:lnSpc>
                <a:spcPct val="100000"/>
              </a:lnSpc>
              <a:spcBef>
                <a:spcPts val="0"/>
              </a:spcBef>
              <a:spcAft>
                <a:spcPts val="0"/>
              </a:spcAft>
              <a:buClr>
                <a:srgbClr val="000000"/>
              </a:buClr>
              <a:buSzPts val="1500"/>
              <a:buFont typeface="Courier New"/>
              <a:buChar char="o"/>
            </a:pPr>
            <a:r>
              <a:rPr b="1" i="0" lang="en-US" sz="1500" u="none" cap="none" strike="noStrike">
                <a:solidFill>
                  <a:srgbClr val="000000"/>
                </a:solidFill>
                <a:latin typeface="Calibri"/>
                <a:ea typeface="Calibri"/>
                <a:cs typeface="Calibri"/>
                <a:sym typeface="Calibri"/>
              </a:rPr>
              <a:t>Fines $</a:t>
            </a:r>
            <a:r>
              <a:rPr b="1" lang="en-US" sz="1500">
                <a:latin typeface="Calibri"/>
                <a:ea typeface="Calibri"/>
                <a:cs typeface="Calibri"/>
                <a:sym typeface="Calibri"/>
              </a:rPr>
              <a:t>4,225</a:t>
            </a:r>
            <a:endParaRPr b="1" sz="1500">
              <a:latin typeface="Calibri"/>
              <a:ea typeface="Calibri"/>
              <a:cs typeface="Calibri"/>
              <a:sym typeface="Calibri"/>
            </a:endParaRPr>
          </a:p>
          <a:p>
            <a:pPr indent="0" lvl="0" marL="0" marR="0" rtl="0" algn="l">
              <a:lnSpc>
                <a:spcPct val="100000"/>
              </a:lnSpc>
              <a:spcBef>
                <a:spcPts val="0"/>
              </a:spcBef>
              <a:spcAft>
                <a:spcPts val="0"/>
              </a:spcAft>
              <a:buNone/>
            </a:pPr>
            <a:r>
              <a:rPr b="1" lang="en-US" sz="1500">
                <a:latin typeface="Calibri"/>
                <a:ea typeface="Calibri"/>
                <a:cs typeface="Calibri"/>
                <a:sym typeface="Calibri"/>
              </a:rPr>
              <a:t>* </a:t>
            </a:r>
            <a:r>
              <a:rPr b="1" lang="en-US" sz="1500">
                <a:latin typeface="Calibri"/>
                <a:ea typeface="Calibri"/>
                <a:cs typeface="Calibri"/>
                <a:sym typeface="Calibri"/>
              </a:rPr>
              <a:t>Adjusted for Pier Special Assessments, inclusive of reserve funding</a:t>
            </a:r>
            <a:endParaRPr b="1" sz="1500">
              <a:latin typeface="Calibri"/>
              <a:ea typeface="Calibri"/>
              <a:cs typeface="Calibri"/>
              <a:sym typeface="Calibri"/>
            </a:endParaRPr>
          </a:p>
          <a:p>
            <a:pPr indent="0" lvl="0" marL="0" marR="0" rtl="0" algn="l">
              <a:lnSpc>
                <a:spcPct val="100000"/>
              </a:lnSpc>
              <a:spcBef>
                <a:spcPts val="0"/>
              </a:spcBef>
              <a:spcAft>
                <a:spcPts val="0"/>
              </a:spcAft>
              <a:buNone/>
            </a:pPr>
            <a:r>
              <a:rPr b="1" lang="en-US" sz="1500">
                <a:latin typeface="Calibri"/>
                <a:ea typeface="Calibri"/>
                <a:cs typeface="Calibri"/>
                <a:sym typeface="Calibri"/>
              </a:rPr>
              <a:t>Note: Sconset surplus of $2,837 moved to reserves in </a:t>
            </a:r>
            <a:r>
              <a:rPr b="1" lang="en-US" sz="1500">
                <a:latin typeface="Calibri"/>
                <a:ea typeface="Calibri"/>
                <a:cs typeface="Calibri"/>
                <a:sym typeface="Calibri"/>
              </a:rPr>
              <a:t>January</a:t>
            </a:r>
            <a:r>
              <a:rPr b="1" lang="en-US" sz="1500">
                <a:latin typeface="Calibri"/>
                <a:ea typeface="Calibri"/>
                <a:cs typeface="Calibri"/>
                <a:sym typeface="Calibri"/>
              </a:rPr>
              <a:t> 2024. </a:t>
            </a:r>
            <a:endParaRPr b="1" sz="1500">
              <a:latin typeface="Calibri"/>
              <a:ea typeface="Calibri"/>
              <a:cs typeface="Calibri"/>
              <a:sym typeface="Calibri"/>
            </a:endParaRPr>
          </a:p>
          <a:p>
            <a:pPr indent="0" lvl="0" marL="1371600" marR="0" rtl="0" algn="l">
              <a:lnSpc>
                <a:spcPct val="100000"/>
              </a:lnSpc>
              <a:spcBef>
                <a:spcPts val="0"/>
              </a:spcBef>
              <a:spcAft>
                <a:spcPts val="0"/>
              </a:spcAft>
              <a:buNone/>
            </a:pPr>
            <a:r>
              <a:t/>
            </a:r>
            <a:endParaRPr sz="1600">
              <a:latin typeface="Calibri"/>
              <a:ea typeface="Calibri"/>
              <a:cs typeface="Calibri"/>
              <a:sym typeface="Calibri"/>
            </a:endParaRPr>
          </a:p>
          <a:p>
            <a:pPr indent="0" lvl="0" marL="1371600" marR="0" rtl="0" algn="l">
              <a:lnSpc>
                <a:spcPct val="100000"/>
              </a:lnSpc>
              <a:spcBef>
                <a:spcPts val="0"/>
              </a:spcBef>
              <a:spcAft>
                <a:spcPts val="0"/>
              </a:spcAft>
              <a:buNone/>
            </a:pPr>
            <a:r>
              <a:t/>
            </a:r>
            <a:endParaRPr sz="1600">
              <a:latin typeface="Calibri"/>
              <a:ea typeface="Calibri"/>
              <a:cs typeface="Calibri"/>
              <a:sym typeface="Calibri"/>
            </a:endParaRPr>
          </a:p>
          <a:p>
            <a:pPr indent="0" lvl="0" marL="45720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cxnSp>
        <p:nvCxnSpPr>
          <p:cNvPr id="473" name="Google Shape;473;g20fa0896873_2_14"/>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474" name="Google Shape;474;g20fa0896873_2_14"/>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75" name="Google Shape;475;g20fa0896873_2_14"/>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476" name="Google Shape;476;g20fa0896873_2_14"/>
          <p:cNvSpPr txBox="1"/>
          <p:nvPr/>
        </p:nvSpPr>
        <p:spPr>
          <a:xfrm>
            <a:off x="0" y="295665"/>
            <a:ext cx="91440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3300" u="none" cap="none" strike="noStrike">
                <a:solidFill>
                  <a:schemeClr val="accent1"/>
                </a:solidFill>
                <a:latin typeface="Calibri"/>
                <a:ea typeface="Calibri"/>
                <a:cs typeface="Calibri"/>
                <a:sym typeface="Calibri"/>
              </a:rPr>
              <a:t>Operating Expense Material Variances</a:t>
            </a:r>
            <a:endParaRPr b="0" i="0" sz="1400" u="none" cap="none" strike="noStrike">
              <a:solidFill>
                <a:srgbClr val="000000"/>
              </a:solidFill>
              <a:latin typeface="Arial"/>
              <a:ea typeface="Arial"/>
              <a:cs typeface="Arial"/>
              <a:sym typeface="Arial"/>
            </a:endParaRPr>
          </a:p>
        </p:txBody>
      </p:sp>
      <p:sp>
        <p:nvSpPr>
          <p:cNvPr id="477" name="Google Shape;477;g20fa0896873_2_14"/>
          <p:cNvSpPr txBox="1"/>
          <p:nvPr/>
        </p:nvSpPr>
        <p:spPr>
          <a:xfrm>
            <a:off x="8505166" y="65257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graphicFrame>
        <p:nvGraphicFramePr>
          <p:cNvPr id="478" name="Google Shape;478;g20fa0896873_2_14"/>
          <p:cNvGraphicFramePr/>
          <p:nvPr/>
        </p:nvGraphicFramePr>
        <p:xfrm>
          <a:off x="489795" y="1142992"/>
          <a:ext cx="3000000" cy="3000000"/>
        </p:xfrm>
        <a:graphic>
          <a:graphicData uri="http://schemas.openxmlformats.org/drawingml/2006/table">
            <a:tbl>
              <a:tblPr bandRow="1" firstRow="1">
                <a:noFill/>
                <a:tableStyleId>{68D57B5A-AAB5-4369-BB75-4B0A4B386D00}</a:tableStyleId>
              </a:tblPr>
              <a:tblGrid>
                <a:gridCol w="2451025"/>
                <a:gridCol w="1080100"/>
                <a:gridCol w="4788950"/>
              </a:tblGrid>
              <a:tr h="3285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lt1"/>
                          </a:solidFill>
                        </a:rPr>
                        <a:t>Category:</a:t>
                      </a:r>
                      <a:endParaRPr sz="1400" u="none" cap="none" strike="noStrike"/>
                    </a:p>
                  </a:txBody>
                  <a:tcPr marT="45725" marB="45725" marR="91450" marL="91450">
                    <a:solidFill>
                      <a:srgbClr val="1D3879"/>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lt1"/>
                          </a:solidFill>
                        </a:rPr>
                        <a:t>Variance</a:t>
                      </a:r>
                      <a:endParaRPr sz="1400" u="none" cap="none" strike="noStrike"/>
                    </a:p>
                  </a:txBody>
                  <a:tcPr marT="45725" marB="45725" marR="91450" marL="91450">
                    <a:solidFill>
                      <a:srgbClr val="1D3879"/>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400" u="none" cap="none" strike="noStrike"/>
                        <a:t>Comments</a:t>
                      </a:r>
                      <a:endParaRPr sz="1400" u="none" cap="none" strike="noStrike"/>
                    </a:p>
                  </a:txBody>
                  <a:tcPr marT="45725" marB="45725" marR="91450" marL="91450">
                    <a:solidFill>
                      <a:srgbClr val="1D3879"/>
                    </a:solidFill>
                  </a:tcPr>
                </a:tc>
              </a:tr>
              <a:tr h="8065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Tree Removal/Replac</a:t>
                      </a:r>
                      <a:r>
                        <a:rPr b="1" lang="en-US" sz="1600"/>
                        <a:t>e</a:t>
                      </a:r>
                      <a:r>
                        <a:rPr b="1" lang="en-US" sz="1600" u="none" cap="none" strike="noStrike"/>
                        <a:t> Signs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Boat Slip Lease Payment</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Insurance Expense Claim</a:t>
                      </a:r>
                      <a:endParaRPr b="1" sz="1600"/>
                    </a:p>
                    <a:p>
                      <a:pPr indent="0" lvl="0" marL="0" marR="0" rtl="0" algn="l">
                        <a:lnSpc>
                          <a:spcPct val="100000"/>
                        </a:lnSpc>
                        <a:spcBef>
                          <a:spcPts val="0"/>
                        </a:spcBef>
                        <a:spcAft>
                          <a:spcPts val="0"/>
                        </a:spcAft>
                        <a:buClr>
                          <a:srgbClr val="000000"/>
                        </a:buClr>
                        <a:buSzPts val="1600"/>
                        <a:buFont typeface="Arial"/>
                        <a:buNone/>
                      </a:pPr>
                      <a:r>
                        <a:rPr b="1" lang="en-US" sz="1600"/>
                        <a:t>Electricity - Lights</a:t>
                      </a:r>
                      <a:endParaRPr b="1" sz="1600"/>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TOTAL</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cap="none" strike="noStrike">
                          <a:solidFill>
                            <a:srgbClr val="FF0000"/>
                          </a:solidFill>
                        </a:rPr>
                        <a:t>($</a:t>
                      </a:r>
                      <a:r>
                        <a:rPr b="1" lang="en-US" sz="1600">
                          <a:solidFill>
                            <a:srgbClr val="FF0000"/>
                          </a:solidFill>
                        </a:rPr>
                        <a:t>33,285)</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($6,677)</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cap="none" strike="noStrike">
                          <a:solidFill>
                            <a:srgbClr val="FF0000"/>
                          </a:solidFill>
                        </a:rPr>
                        <a:t>($</a:t>
                      </a:r>
                      <a:r>
                        <a:rPr b="1" lang="en-US" sz="1600">
                          <a:solidFill>
                            <a:srgbClr val="FF0000"/>
                          </a:solidFill>
                        </a:rPr>
                        <a:t>12,450)</a:t>
                      </a:r>
                      <a:endParaRPr b="1" sz="1400" cap="none" strike="noStrike"/>
                    </a:p>
                    <a:p>
                      <a:pPr indent="0" lvl="0" marL="0" marR="0" rtl="0" algn="l">
                        <a:lnSpc>
                          <a:spcPct val="100000"/>
                        </a:lnSpc>
                        <a:spcBef>
                          <a:spcPts val="0"/>
                        </a:spcBef>
                        <a:spcAft>
                          <a:spcPts val="0"/>
                        </a:spcAft>
                        <a:buClr>
                          <a:srgbClr val="000000"/>
                        </a:buClr>
                        <a:buSzPts val="1600"/>
                        <a:buFont typeface="Arial"/>
                        <a:buNone/>
                      </a:pPr>
                      <a:r>
                        <a:rPr b="1" lang="en-US" sz="1600">
                          <a:solidFill>
                            <a:srgbClr val="FF0000"/>
                          </a:solidFill>
                        </a:rPr>
                        <a:t>($21,537)</a:t>
                      </a:r>
                      <a:endParaRPr b="1" sz="1600">
                        <a:solidFill>
                          <a:srgbClr val="FF0000"/>
                        </a:solidFill>
                      </a:endParaRPr>
                    </a:p>
                    <a:p>
                      <a:pPr indent="0" lvl="0" marL="0" marR="0" rtl="0" algn="l">
                        <a:lnSpc>
                          <a:spcPct val="100000"/>
                        </a:lnSpc>
                        <a:spcBef>
                          <a:spcPts val="0"/>
                        </a:spcBef>
                        <a:spcAft>
                          <a:spcPts val="0"/>
                        </a:spcAft>
                        <a:buClr>
                          <a:srgbClr val="000000"/>
                        </a:buClr>
                        <a:buSzPts val="1600"/>
                        <a:buFont typeface="Arial"/>
                        <a:buNone/>
                      </a:pPr>
                      <a:r>
                        <a:rPr b="1" lang="en-US" sz="1600" u="sng">
                          <a:solidFill>
                            <a:srgbClr val="FF0000"/>
                          </a:solidFill>
                        </a:rPr>
                        <a:t>($15,838)</a:t>
                      </a:r>
                      <a:endParaRPr b="1" sz="1600" u="sng">
                        <a:solidFill>
                          <a:srgbClr val="FF0000"/>
                        </a:solidFill>
                      </a:endParaRPr>
                    </a:p>
                    <a:p>
                      <a:pPr indent="0" lvl="0" marL="0" marR="0" rtl="0" algn="l">
                        <a:lnSpc>
                          <a:spcPct val="100000"/>
                        </a:lnSpc>
                        <a:spcBef>
                          <a:spcPts val="0"/>
                        </a:spcBef>
                        <a:spcAft>
                          <a:spcPts val="0"/>
                        </a:spcAft>
                        <a:buClr>
                          <a:srgbClr val="000000"/>
                        </a:buClr>
                        <a:buSzPts val="1600"/>
                        <a:buFont typeface="Arial"/>
                        <a:buNone/>
                      </a:pPr>
                      <a:r>
                        <a:rPr b="1" lang="en-US" sz="1600">
                          <a:solidFill>
                            <a:srgbClr val="FF0000"/>
                          </a:solidFill>
                        </a:rPr>
                        <a:t>($89,787)</a:t>
                      </a:r>
                      <a:endParaRPr b="1" sz="1600">
                        <a:solidFill>
                          <a:srgbClr val="FF0000"/>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Continued Aging and Storm Damage</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Unanticipated Repairs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rgbClr val="FF0000"/>
                          </a:solidFill>
                        </a:rPr>
                        <a:t>Annual Lease Increase Exceeded Projection</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solidFill>
                            <a:srgbClr val="FF0000"/>
                          </a:solidFill>
                        </a:rPr>
                        <a:t>To be reimbursed</a:t>
                      </a:r>
                      <a:endParaRPr b="1" sz="1600">
                        <a:solidFill>
                          <a:srgbClr val="FF0000"/>
                        </a:solidFill>
                      </a:endParaRPr>
                    </a:p>
                    <a:p>
                      <a:pPr indent="0" lvl="0" marL="0" marR="0" rtl="0" algn="l">
                        <a:lnSpc>
                          <a:spcPct val="100000"/>
                        </a:lnSpc>
                        <a:spcBef>
                          <a:spcPts val="0"/>
                        </a:spcBef>
                        <a:spcAft>
                          <a:spcPts val="0"/>
                        </a:spcAft>
                        <a:buClr>
                          <a:srgbClr val="000000"/>
                        </a:buClr>
                        <a:buSzPts val="1600"/>
                        <a:buFont typeface="Arial"/>
                        <a:buNone/>
                      </a:pPr>
                      <a:r>
                        <a:rPr b="1" lang="en-US" sz="1600">
                          <a:solidFill>
                            <a:srgbClr val="FF0000"/>
                          </a:solidFill>
                        </a:rPr>
                        <a:t>Higher </a:t>
                      </a:r>
                      <a:r>
                        <a:rPr b="1" lang="en-US" sz="1600">
                          <a:solidFill>
                            <a:srgbClr val="FF0000"/>
                          </a:solidFill>
                        </a:rPr>
                        <a:t>usage</a:t>
                      </a:r>
                      <a:r>
                        <a:rPr b="1" lang="en-US" sz="1600">
                          <a:solidFill>
                            <a:srgbClr val="FF0000"/>
                          </a:solidFill>
                        </a:rPr>
                        <a:t> and rates</a:t>
                      </a:r>
                      <a:endParaRPr b="1" sz="1600">
                        <a:solidFill>
                          <a:srgbClr val="FF0000"/>
                        </a:solidFill>
                      </a:endParaRPr>
                    </a:p>
                  </a:txBody>
                  <a:tcPr marT="45725" marB="45725" marR="91450" marL="91450"/>
                </a:tc>
              </a:tr>
              <a:tr h="2718225">
                <a:tc>
                  <a:txBody>
                    <a:bodyPr/>
                    <a:lstStyle/>
                    <a:p>
                      <a:pPr indent="0" lvl="0" marL="0" marR="0" rtl="0" algn="l">
                        <a:lnSpc>
                          <a:spcPct val="100000"/>
                        </a:lnSpc>
                        <a:spcBef>
                          <a:spcPts val="0"/>
                        </a:spcBef>
                        <a:spcAft>
                          <a:spcPts val="0"/>
                        </a:spcAft>
                        <a:buClr>
                          <a:srgbClr val="000000"/>
                        </a:buClr>
                        <a:buSzPts val="1600"/>
                        <a:buFont typeface="Arial"/>
                        <a:buNone/>
                      </a:pPr>
                      <a:r>
                        <a:rPr b="1" lang="en-US" sz="1600"/>
                        <a:t>Pine Needles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Landscape </a:t>
                      </a:r>
                      <a:r>
                        <a:rPr b="1" lang="en-US" sz="1600"/>
                        <a:t>Cleanup</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Landscape - Projects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Village Green Maintenance</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Sidewalks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Bridges on trails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Electricity</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Property Taxes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Sip-N-Shop</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Legal Costs of Collections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Storm Water Maintenance</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Insurance Expense</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t>TOTAL</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23,250</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8,800</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5,471</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3,500</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7,257</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$4,515</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4,365</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5,332</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10,717</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5,267</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2,770</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3,428</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84,672</a:t>
                      </a:r>
                      <a:endParaRPr b="1" sz="14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Better rates on purchase</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Used to offset tree replacement/re</a:t>
                      </a:r>
                      <a:r>
                        <a:rPr b="1" lang="en-US" sz="1600"/>
                        <a:t>moval</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Lower identification of needs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Lower </a:t>
                      </a:r>
                      <a:r>
                        <a:rPr b="1" lang="en-US" sz="1600"/>
                        <a:t>identification</a:t>
                      </a:r>
                      <a:r>
                        <a:rPr b="1" lang="en-US" sz="1600"/>
                        <a:t> of needs</a:t>
                      </a:r>
                      <a:endParaRPr b="1" sz="1600"/>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Annual Increase Less than Projections</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Net Income to POA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Fewer Liens and Foreclosures Occurred</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t/>
                      </a:r>
                      <a:endParaRPr b="1" sz="1400" u="none" cap="none" strike="noStrike"/>
                    </a:p>
                    <a:p>
                      <a:pPr indent="0" lvl="0" marL="0" marR="0" rtl="0" algn="l">
                        <a:lnSpc>
                          <a:spcPct val="100000"/>
                        </a:lnSpc>
                        <a:spcBef>
                          <a:spcPts val="0"/>
                        </a:spcBef>
                        <a:spcAft>
                          <a:spcPts val="0"/>
                        </a:spcAft>
                        <a:buClr>
                          <a:srgbClr val="000000"/>
                        </a:buClr>
                        <a:buSzPts val="1600"/>
                        <a:buFont typeface="Arial"/>
                        <a:buNone/>
                      </a:pPr>
                      <a:r>
                        <a:rPr b="1" lang="en-US" sz="1600"/>
                        <a:t>Negotiated rate improvement</a:t>
                      </a:r>
                      <a:endParaRPr b="1" sz="1600" u="none" cap="none" strike="noStrike">
                        <a:solidFill>
                          <a:schemeClr val="dk1"/>
                        </a:solidFill>
                      </a:endParaRPr>
                    </a:p>
                  </a:txBody>
                  <a:tcPr marT="45725" marB="45725" marR="91450" marL="914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par>
                                <p:cTn fill="hold" nodeType="withEffect" presetClass="entr" presetID="2" presetSubtype="8">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1000"/>
                                        <p:tgtEl>
                                          <p:spTgt spid="47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cxnSp>
        <p:nvCxnSpPr>
          <p:cNvPr id="484" name="Google Shape;484;g20fa0896873_2_23"/>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485" name="Google Shape;485;g20fa0896873_2_23"/>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86" name="Google Shape;486;g20fa0896873_2_23"/>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487" name="Google Shape;487;g20fa0896873_2_23"/>
          <p:cNvSpPr txBox="1"/>
          <p:nvPr/>
        </p:nvSpPr>
        <p:spPr>
          <a:xfrm>
            <a:off x="0" y="502377"/>
            <a:ext cx="9144000" cy="815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lang="en-US" sz="3300">
                <a:solidFill>
                  <a:schemeClr val="accent1"/>
                </a:solidFill>
                <a:latin typeface="Calibri"/>
                <a:ea typeface="Calibri"/>
                <a:cs typeface="Calibri"/>
                <a:sym typeface="Calibri"/>
              </a:rPr>
              <a:t>2023 </a:t>
            </a:r>
            <a:r>
              <a:rPr b="1" i="0" lang="en-US" sz="3300" u="none" cap="none" strike="noStrike">
                <a:solidFill>
                  <a:schemeClr val="accent1"/>
                </a:solidFill>
                <a:latin typeface="Calibri"/>
                <a:ea typeface="Calibri"/>
                <a:cs typeface="Calibri"/>
                <a:sym typeface="Calibri"/>
              </a:rPr>
              <a:t>Reserves Accounts </a:t>
            </a:r>
            <a:endParaRPr i="0" sz="1400" u="none" cap="none" strike="noStrike">
              <a:solidFill>
                <a:srgbClr val="000000"/>
              </a:solidFill>
              <a:latin typeface="Calibri"/>
              <a:ea typeface="Calibri"/>
              <a:cs typeface="Calibri"/>
              <a:sym typeface="Calibri"/>
            </a:endParaRPr>
          </a:p>
        </p:txBody>
      </p:sp>
      <p:pic>
        <p:nvPicPr>
          <p:cNvPr id="488" name="Google Shape;488;g20fa0896873_2_23"/>
          <p:cNvPicPr preferRelativeResize="0"/>
          <p:nvPr/>
        </p:nvPicPr>
        <p:blipFill rotWithShape="1">
          <a:blip r:embed="rId4">
            <a:alphaModFix/>
          </a:blip>
          <a:srcRect b="0" l="0" r="0" t="0"/>
          <a:stretch/>
        </p:blipFill>
        <p:spPr>
          <a:xfrm>
            <a:off x="905274" y="4330893"/>
            <a:ext cx="1312145" cy="2334776"/>
          </a:xfrm>
          <a:prstGeom prst="rect">
            <a:avLst/>
          </a:prstGeom>
          <a:noFill/>
          <a:ln>
            <a:noFill/>
          </a:ln>
        </p:spPr>
      </p:pic>
      <p:sp>
        <p:nvSpPr>
          <p:cNvPr id="489" name="Google Shape;489;g20fa0896873_2_23"/>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1</a:t>
            </a:r>
            <a:r>
              <a:rPr lang="en-US" sz="1800">
                <a:solidFill>
                  <a:schemeClr val="accent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graphicFrame>
        <p:nvGraphicFramePr>
          <p:cNvPr id="490" name="Google Shape;490;g20fa0896873_2_23"/>
          <p:cNvGraphicFramePr/>
          <p:nvPr/>
        </p:nvGraphicFramePr>
        <p:xfrm>
          <a:off x="298938" y="1434531"/>
          <a:ext cx="3000000" cy="3000000"/>
        </p:xfrm>
        <a:graphic>
          <a:graphicData uri="http://schemas.openxmlformats.org/drawingml/2006/table">
            <a:tbl>
              <a:tblPr bandRow="1" firstRow="1">
                <a:noFill/>
                <a:tableStyleId>{68D57B5A-AAB5-4369-BB75-4B0A4B386D00}</a:tableStyleId>
              </a:tblPr>
              <a:tblGrid>
                <a:gridCol w="1911875"/>
                <a:gridCol w="1001700"/>
                <a:gridCol w="1206350"/>
                <a:gridCol w="1330225"/>
                <a:gridCol w="1104025"/>
                <a:gridCol w="985600"/>
                <a:gridCol w="985600"/>
              </a:tblGrid>
              <a:tr h="595700">
                <a:tc>
                  <a:txBody>
                    <a:bodyPr/>
                    <a:lstStyle/>
                    <a:p>
                      <a:pPr indent="0" lvl="0" marL="0" marR="0" rtl="0" algn="l">
                        <a:lnSpc>
                          <a:spcPct val="100000"/>
                        </a:lnSpc>
                        <a:spcBef>
                          <a:spcPts val="0"/>
                        </a:spcBef>
                        <a:spcAft>
                          <a:spcPts val="0"/>
                        </a:spcAft>
                        <a:buClr>
                          <a:srgbClr val="000000"/>
                        </a:buClr>
                        <a:buSzPts val="1600"/>
                        <a:buFont typeface="Arial"/>
                        <a:buNone/>
                      </a:pPr>
                      <a:r>
                        <a:t/>
                      </a:r>
                      <a:endParaRPr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u="none" cap="none" strike="noStrike">
                          <a:solidFill>
                            <a:schemeClr val="lt1"/>
                          </a:solidFill>
                        </a:rPr>
                        <a:t>General</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u="none" cap="none" strike="noStrike"/>
                        <a:t>Irrigation</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u="none" cap="none" strike="noStrike"/>
                        <a:t>Infrastructure</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u="none" cap="none" strike="noStrike"/>
                        <a:t>Private Drives</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u="none" cap="none" strike="noStrike"/>
                        <a:t>Sconset</a:t>
                      </a:r>
                      <a:endParaRPr u="none" cap="none" strike="noStrike"/>
                    </a:p>
                  </a:txBody>
                  <a:tcPr marT="45725" marB="45725" marR="91450" marL="91450"/>
                </a:tc>
                <a:tc>
                  <a:txBody>
                    <a:bodyPr/>
                    <a:lstStyle/>
                    <a:p>
                      <a:pPr indent="0" lvl="0" marL="0" marR="0" rtl="0" algn="l">
                        <a:lnSpc>
                          <a:spcPct val="100000"/>
                        </a:lnSpc>
                        <a:spcBef>
                          <a:spcPts val="0"/>
                        </a:spcBef>
                        <a:spcAft>
                          <a:spcPts val="0"/>
                        </a:spcAft>
                        <a:buNone/>
                      </a:pPr>
                      <a:r>
                        <a:rPr lang="en-US"/>
                        <a:t>Landscape Reserve</a:t>
                      </a:r>
                      <a:endParaRPr u="none" cap="none" strike="noStrike"/>
                    </a:p>
                  </a:txBody>
                  <a:tcPr marT="45725" marB="45725" marR="91450" marL="91450"/>
                </a:tc>
              </a:tr>
              <a:tr h="4592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Beginning Balance</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$1</a:t>
                      </a:r>
                      <a:r>
                        <a:rPr b="1" lang="en-US" sz="1600"/>
                        <a:t>04,618</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0</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225,810</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176,353</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21</a:t>
                      </a:r>
                      <a:r>
                        <a:rPr b="1" lang="en-US" sz="1600" u="none" cap="none" strike="noStrike"/>
                        <a:t>,</a:t>
                      </a:r>
                      <a:r>
                        <a:rPr b="1" lang="en-US" sz="1600"/>
                        <a:t>710</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None/>
                      </a:pPr>
                      <a:r>
                        <a:rPr b="1" lang="en-US" sz="1600"/>
                        <a:t>$0</a:t>
                      </a:r>
                      <a:endParaRPr b="1" sz="1600" u="none" cap="none" strike="noStrike"/>
                    </a:p>
                  </a:txBody>
                  <a:tcPr marT="45725" marB="45725" marR="91450" marL="91450"/>
                </a:tc>
              </a:tr>
              <a:tr h="3448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Planned Contribution</a:t>
                      </a:r>
                      <a:endParaRPr b="1" sz="14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21,000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35,000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26,550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$9,500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None/>
                      </a:pPr>
                      <a:r>
                        <a:rPr b="1" lang="en-US" sz="1600"/>
                        <a:t>$195,000</a:t>
                      </a:r>
                      <a:endParaRPr b="1" sz="1600" u="none" cap="none" strike="noStrike">
                        <a:solidFill>
                          <a:schemeClr val="dk1"/>
                        </a:solidFill>
                      </a:endParaRPr>
                    </a:p>
                  </a:txBody>
                  <a:tcPr marT="45725" marB="45725" marR="91450" marL="91450"/>
                </a:tc>
              </a:tr>
              <a:tr h="3448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Uses</a:t>
                      </a:r>
                      <a:endParaRPr b="1" sz="14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37,828)</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27,679</a:t>
                      </a:r>
                      <a:r>
                        <a:rPr b="1" lang="en-US" sz="1600" u="none" cap="none" strike="noStrike">
                          <a:solidFill>
                            <a:schemeClr val="dk1"/>
                          </a:solidFill>
                        </a:rPr>
                        <a:t>)</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($935)</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None/>
                      </a:pPr>
                      <a:r>
                        <a:rPr b="1" lang="en-US" sz="1600"/>
                        <a:t>$131,137</a:t>
                      </a:r>
                      <a:endParaRPr b="1" sz="1600"/>
                    </a:p>
                  </a:txBody>
                  <a:tcPr marT="45725" marB="45725" marR="91450" marL="91450"/>
                </a:tc>
              </a:tr>
              <a:tr h="344875">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chemeClr val="dk1"/>
                          </a:solidFill>
                        </a:rPr>
                        <a:t>Additional Contribution</a:t>
                      </a:r>
                      <a:endParaRPr b="1" sz="14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$29,458</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cap="none" strike="noStrike">
                          <a:solidFill>
                            <a:schemeClr val="dk1"/>
                          </a:solidFill>
                        </a:rPr>
                        <a:t>$</a:t>
                      </a:r>
                      <a:r>
                        <a:rPr b="1" lang="en-US" sz="1600"/>
                        <a:t>3,524</a:t>
                      </a:r>
                      <a:endParaRPr b="1" sz="1600"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cap="none" strike="noStrike">
                          <a:solidFill>
                            <a:schemeClr val="dk1"/>
                          </a:solidFill>
                        </a:rPr>
                        <a:t>$</a:t>
                      </a:r>
                      <a:r>
                        <a:rPr b="1" lang="en-US" sz="1600"/>
                        <a:t>7,366</a:t>
                      </a:r>
                      <a:endParaRPr b="1" sz="1600"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None/>
                      </a:pPr>
                      <a:r>
                        <a:t/>
                      </a:r>
                      <a:endParaRPr b="1" sz="1600" cap="none" strike="noStrike">
                        <a:solidFill>
                          <a:schemeClr val="dk1"/>
                        </a:solidFill>
                      </a:endParaRPr>
                    </a:p>
                  </a:txBody>
                  <a:tcPr marT="45725" marB="45725" marR="91450" marL="91450"/>
                </a:tc>
              </a:tr>
              <a:tr h="3448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Ending</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96,248</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$21,000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33,131</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206,427</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3</a:t>
                      </a:r>
                      <a:r>
                        <a:rPr b="1" lang="en-US" sz="1600" u="none" cap="none" strike="noStrike"/>
                        <a:t>7,641</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None/>
                      </a:pPr>
                      <a:r>
                        <a:rPr b="1" lang="en-US" sz="1600"/>
                        <a:t>$63,863</a:t>
                      </a:r>
                      <a:endParaRPr b="1" sz="1600" u="none" cap="none" strike="noStrike"/>
                    </a:p>
                  </a:txBody>
                  <a:tcPr marT="45725" marB="45725" marR="91450" marL="91450"/>
                </a:tc>
              </a:tr>
            </a:tbl>
          </a:graphicData>
        </a:graphic>
      </p:graphicFrame>
      <p:sp>
        <p:nvSpPr>
          <p:cNvPr id="491" name="Google Shape;491;g20fa0896873_2_23"/>
          <p:cNvSpPr/>
          <p:nvPr/>
        </p:nvSpPr>
        <p:spPr>
          <a:xfrm>
            <a:off x="3126150" y="6581100"/>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50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g20fa0896873_2_43"/>
          <p:cNvPicPr preferRelativeResize="0"/>
          <p:nvPr/>
        </p:nvPicPr>
        <p:blipFill rotWithShape="1">
          <a:blip r:embed="rId3">
            <a:alphaModFix/>
          </a:blip>
          <a:srcRect b="0" l="0" r="0" t="0"/>
          <a:stretch/>
        </p:blipFill>
        <p:spPr>
          <a:xfrm>
            <a:off x="335253" y="5104032"/>
            <a:ext cx="1813038" cy="1586410"/>
          </a:xfrm>
          <a:prstGeom prst="rect">
            <a:avLst/>
          </a:prstGeom>
          <a:noFill/>
          <a:ln>
            <a:noFill/>
          </a:ln>
        </p:spPr>
      </p:pic>
      <p:cxnSp>
        <p:nvCxnSpPr>
          <p:cNvPr id="497" name="Google Shape;497;g20fa0896873_2_43"/>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498" name="Google Shape;498;g20fa0896873_2_43"/>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499" name="Google Shape;499;g20fa0896873_2_43"/>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sp>
        <p:nvSpPr>
          <p:cNvPr id="500" name="Google Shape;500;g20fa0896873_2_43"/>
          <p:cNvSpPr txBox="1"/>
          <p:nvPr/>
        </p:nvSpPr>
        <p:spPr>
          <a:xfrm>
            <a:off x="997388" y="584204"/>
            <a:ext cx="7196100" cy="556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202</a:t>
            </a:r>
            <a:r>
              <a:rPr b="1" lang="en-US" sz="4000">
                <a:solidFill>
                  <a:schemeClr val="accent1"/>
                </a:solidFill>
                <a:latin typeface="Calibri"/>
                <a:ea typeface="Calibri"/>
                <a:cs typeface="Calibri"/>
                <a:sym typeface="Calibri"/>
              </a:rPr>
              <a:t>4</a:t>
            </a:r>
            <a:r>
              <a:rPr b="1" i="0" lang="en-US" sz="4000" u="none" cap="none" strike="noStrike">
                <a:solidFill>
                  <a:schemeClr val="accent1"/>
                </a:solidFill>
                <a:latin typeface="Calibri"/>
                <a:ea typeface="Calibri"/>
                <a:cs typeface="Calibri"/>
                <a:sym typeface="Calibri"/>
              </a:rPr>
              <a:t> Budget </a:t>
            </a:r>
            <a:endParaRPr i="0" sz="4000" u="none" cap="none" strike="noStrike">
              <a:solidFill>
                <a:srgbClr val="000000"/>
              </a:solidFill>
              <a:latin typeface="Calibri"/>
              <a:ea typeface="Calibri"/>
              <a:cs typeface="Calibri"/>
              <a:sym typeface="Calibri"/>
            </a:endParaRPr>
          </a:p>
        </p:txBody>
      </p:sp>
      <p:sp>
        <p:nvSpPr>
          <p:cNvPr id="501" name="Google Shape;501;g20fa0896873_2_43"/>
          <p:cNvSpPr txBox="1"/>
          <p:nvPr/>
        </p:nvSpPr>
        <p:spPr>
          <a:xfrm>
            <a:off x="833541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18</a:t>
            </a:r>
            <a:endParaRPr b="0" i="0" sz="1400" u="none" cap="none" strike="noStrike">
              <a:solidFill>
                <a:srgbClr val="000000"/>
              </a:solidFill>
              <a:latin typeface="Arial"/>
              <a:ea typeface="Arial"/>
              <a:cs typeface="Arial"/>
              <a:sym typeface="Arial"/>
            </a:endParaRPr>
          </a:p>
        </p:txBody>
      </p:sp>
      <p:graphicFrame>
        <p:nvGraphicFramePr>
          <p:cNvPr id="502" name="Google Shape;502;g20fa0896873_2_43"/>
          <p:cNvGraphicFramePr/>
          <p:nvPr/>
        </p:nvGraphicFramePr>
        <p:xfrm>
          <a:off x="472081" y="1407728"/>
          <a:ext cx="3000000" cy="3000000"/>
        </p:xfrm>
        <a:graphic>
          <a:graphicData uri="http://schemas.openxmlformats.org/drawingml/2006/table">
            <a:tbl>
              <a:tblPr bandRow="1" firstRow="1">
                <a:noFill/>
                <a:tableStyleId>{68D57B5A-AAB5-4369-BB75-4B0A4B386D00}</a:tableStyleId>
              </a:tblPr>
              <a:tblGrid>
                <a:gridCol w="2010500"/>
                <a:gridCol w="1268150"/>
                <a:gridCol w="4915775"/>
              </a:tblGrid>
              <a:tr h="366925">
                <a:tc>
                  <a:txBody>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rPr>
                        <a:t>Operating Income</a:t>
                      </a:r>
                      <a:endParaRPr sz="1600">
                        <a:solidFill>
                          <a:schemeClr val="dk1"/>
                        </a:solidFil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rPr>
                        <a:t>Operating Expense</a:t>
                      </a:r>
                      <a:endParaRPr sz="1400" u="none"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rPr>
                        <a:t>$2,554,892</a:t>
                      </a:r>
                      <a:endParaRPr sz="1600">
                        <a:solidFill>
                          <a:schemeClr val="dk1"/>
                        </a:solidFill>
                      </a:endParaRPr>
                    </a:p>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dk1"/>
                          </a:solidFill>
                        </a:rPr>
                        <a:t>$</a:t>
                      </a:r>
                      <a:r>
                        <a:rPr lang="en-US" sz="1600">
                          <a:solidFill>
                            <a:schemeClr val="dk1"/>
                          </a:solidFill>
                        </a:rPr>
                        <a:t>2,543,139</a:t>
                      </a:r>
                      <a:endParaRPr sz="1400" u="none"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rPr>
                        <a:t>3% assessment increase</a:t>
                      </a:r>
                      <a:r>
                        <a:rPr i="0" lang="en-US" sz="1600" u="none" cap="none" strike="noStrike">
                          <a:solidFill>
                            <a:schemeClr val="dk1"/>
                          </a:solidFill>
                        </a:rPr>
                        <a:t>. Inclusive of reserve funding.  </a:t>
                      </a:r>
                      <a:endParaRPr sz="1600" u="none" cap="none" strike="noStrike">
                        <a:solidFill>
                          <a:schemeClr val="dk1"/>
                        </a:solidFill>
                      </a:endParaRPr>
                    </a:p>
                  </a:txBody>
                  <a:tcPr marT="45725" marB="45725" marR="91450" marL="91450">
                    <a:solidFill>
                      <a:srgbClr val="E7E7EB"/>
                    </a:solidFill>
                  </a:tcPr>
                </a:tc>
              </a:tr>
              <a:tr h="47830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Planned Reserve Contribution</a:t>
                      </a:r>
                      <a:endParaRPr b="1" sz="1600" u="none"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cap="none" strike="noStrike"/>
                        <a:t>$2</a:t>
                      </a:r>
                      <a:r>
                        <a:rPr b="1" lang="en-US" sz="1600"/>
                        <a:t>43,050</a:t>
                      </a:r>
                      <a:endParaRPr b="1" sz="1600"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a:t>Decrease in infrastructure and irrigation </a:t>
                      </a:r>
                      <a:r>
                        <a:rPr b="1" lang="en-US" sz="1600"/>
                        <a:t>reserves</a:t>
                      </a:r>
                      <a:r>
                        <a:rPr b="1" lang="en-US" sz="1600"/>
                        <a:t> based upon projected reserve balances and need</a:t>
                      </a:r>
                      <a:endParaRPr b="1" sz="1600" u="none" cap="none" strike="noStrike"/>
                    </a:p>
                  </a:txBody>
                  <a:tcPr marT="45725" marB="45725" marR="91450" marL="91450">
                    <a:solidFill>
                      <a:srgbClr val="E7E7EB"/>
                    </a:solidFill>
                  </a:tcPr>
                </a:tc>
              </a:tr>
              <a:tr h="382150">
                <a:tc>
                  <a:txBody>
                    <a:bodyPr/>
                    <a:lstStyle/>
                    <a:p>
                      <a:pPr indent="0" lvl="0" marL="0" rtl="0" algn="l">
                        <a:spcBef>
                          <a:spcPts val="0"/>
                        </a:spcBef>
                        <a:spcAft>
                          <a:spcPts val="0"/>
                        </a:spcAft>
                        <a:buNone/>
                      </a:pPr>
                      <a:r>
                        <a:t/>
                      </a:r>
                      <a:endParaRPr b="1"/>
                    </a:p>
                  </a:txBody>
                  <a:tcPr marT="45725" marB="45725" marR="91450" marL="91450">
                    <a:solidFill>
                      <a:schemeClr val="lt1"/>
                    </a:solidFill>
                  </a:tcPr>
                </a:tc>
                <a:tc>
                  <a:txBody>
                    <a:bodyPr/>
                    <a:lstStyle/>
                    <a:p>
                      <a:pPr indent="0" lvl="0" marL="0" rtl="0" algn="l">
                        <a:spcBef>
                          <a:spcPts val="0"/>
                        </a:spcBef>
                        <a:spcAft>
                          <a:spcPts val="0"/>
                        </a:spcAft>
                        <a:buNone/>
                      </a:pPr>
                      <a:r>
                        <a:t/>
                      </a:r>
                      <a:endParaRPr b="1"/>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chemeClr val="dk1"/>
                        </a:solidFill>
                      </a:endParaRPr>
                    </a:p>
                  </a:txBody>
                  <a:tcPr marT="45725" marB="45725" marR="91450" marL="91450">
                    <a:solidFill>
                      <a:schemeClr val="lt1"/>
                    </a:solidFill>
                  </a:tcPr>
                </a:tc>
              </a:tr>
              <a:tr h="5920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Pass-Through Assessments </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u="none" cap="none" strike="noStrike">
                          <a:solidFill>
                            <a:schemeClr val="dk1"/>
                          </a:solidFill>
                        </a:rPr>
                        <a:t>($</a:t>
                      </a:r>
                      <a:r>
                        <a:rPr b="1" lang="en-US" sz="1600"/>
                        <a:t>775,667</a:t>
                      </a:r>
                      <a:r>
                        <a:rPr b="1" lang="en-US" sz="1600" u="none" cap="none" strike="noStrike">
                          <a:solidFill>
                            <a:schemeClr val="dk1"/>
                          </a:solidFill>
                        </a:rPr>
                        <a:t>)</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Obligated to Offset Third Party Costs (Septic, Sconset,</a:t>
                      </a:r>
                      <a:r>
                        <a:rPr b="1" lang="en-US" sz="1600"/>
                        <a:t> </a:t>
                      </a:r>
                      <a:r>
                        <a:rPr b="1" lang="en-US" sz="1600" u="none" cap="none" strike="noStrike"/>
                        <a:t> Pier Association, Property Tax and Boat Slip Lease)</a:t>
                      </a:r>
                      <a:endParaRPr b="1" sz="1600" u="none" cap="none" strike="noStrike">
                        <a:solidFill>
                          <a:schemeClr val="accent2"/>
                        </a:solidFill>
                      </a:endParaRPr>
                    </a:p>
                  </a:txBody>
                  <a:tcPr marT="45725" marB="45725" marR="91450" marL="91450"/>
                </a:tc>
              </a:tr>
              <a:tr h="5772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Specified Reserve Assessments</a:t>
                      </a:r>
                      <a:endParaRPr b="1" sz="1600" u="none" cap="none" strike="noStrike"/>
                    </a:p>
                  </a:txBody>
                  <a:tcPr marT="45725" marB="45725" marR="91450" marL="91450">
                    <a:solidFill>
                      <a:srgbClr val="CBCCD6"/>
                    </a:solidFill>
                  </a:tcPr>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u="none" cap="none" strike="noStrike">
                          <a:solidFill>
                            <a:schemeClr val="dk1"/>
                          </a:solidFill>
                        </a:rPr>
                        <a:t>($</a:t>
                      </a:r>
                      <a:r>
                        <a:rPr b="1" lang="en-US" sz="1600"/>
                        <a:t>27,550</a:t>
                      </a:r>
                      <a:r>
                        <a:rPr b="1" lang="en-US" sz="1600" u="none" cap="none" strike="noStrike">
                          <a:solidFill>
                            <a:schemeClr val="dk1"/>
                          </a:solidFill>
                        </a:rPr>
                        <a:t>)</a:t>
                      </a:r>
                      <a:endParaRPr b="1" sz="1600" u="none" cap="none" strike="noStrike">
                        <a:solidFill>
                          <a:schemeClr val="dk1"/>
                        </a:solidFill>
                      </a:endParaRPr>
                    </a:p>
                  </a:txBody>
                  <a:tcPr marT="45725" marB="45725" marR="91450" marL="91450">
                    <a:solidFill>
                      <a:srgbClr val="CBCCD6"/>
                    </a:solidFill>
                  </a:tcPr>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u="none" cap="none" strike="noStrike">
                          <a:solidFill>
                            <a:schemeClr val="dk1"/>
                          </a:solidFill>
                        </a:rPr>
                        <a:t>Private Drives</a:t>
                      </a:r>
                      <a:endParaRPr b="1" sz="1600" u="none" cap="none" strike="noStrike">
                        <a:solidFill>
                          <a:schemeClr val="dk1"/>
                        </a:solidFill>
                      </a:endParaRPr>
                    </a:p>
                  </a:txBody>
                  <a:tcPr marT="45725" marB="45725" marR="91450" marL="91450">
                    <a:solidFill>
                      <a:srgbClr val="CBCCD6"/>
                    </a:solidFill>
                  </a:tcPr>
                </a:tc>
              </a:tr>
              <a:tr h="27707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Income from Other Sources</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cap="none" strike="noStrike">
                          <a:solidFill>
                            <a:schemeClr val="dk1"/>
                          </a:solidFill>
                        </a:rPr>
                        <a:t>($6</a:t>
                      </a:r>
                      <a:r>
                        <a:rPr b="1" lang="en-US" sz="1600"/>
                        <a:t>9,695</a:t>
                      </a:r>
                      <a:r>
                        <a:rPr b="1" lang="en-US" sz="1600" cap="none" strike="noStrike">
                          <a:solidFill>
                            <a:schemeClr val="dk1"/>
                          </a:solidFill>
                        </a:rPr>
                        <a:t>)</a:t>
                      </a:r>
                      <a:endParaRPr b="1" sz="1600"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TNGC Cost Contribution, ATC Cable Rent and Storage Lot Rent</a:t>
                      </a:r>
                      <a:endParaRPr b="1" sz="1400" u="none" cap="none" strike="noStrike"/>
                    </a:p>
                  </a:txBody>
                  <a:tcPr marT="45725" marB="45725" marR="91450" marL="91450"/>
                </a:tc>
              </a:tr>
              <a:tr h="577225">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accent1"/>
                          </a:solidFill>
                        </a:rPr>
                        <a:t>General Assessment Need:</a:t>
                      </a:r>
                      <a:endParaRPr b="1" sz="1600" u="none" cap="none" strike="noStrike">
                        <a:solidFill>
                          <a:schemeClr val="accent1"/>
                        </a:solidFill>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chemeClr val="dk1"/>
                        </a:buClr>
                        <a:buSzPts val="1600"/>
                        <a:buFont typeface="Calibri"/>
                        <a:buNone/>
                      </a:pPr>
                      <a:r>
                        <a:rPr b="1" lang="en-US" sz="1600" u="none" cap="none" strike="noStrike">
                          <a:solidFill>
                            <a:schemeClr val="accent1"/>
                          </a:solidFill>
                        </a:rPr>
                        <a:t>$1,6</a:t>
                      </a:r>
                      <a:r>
                        <a:rPr b="1" lang="en-US" sz="1600">
                          <a:solidFill>
                            <a:schemeClr val="accent1"/>
                          </a:solidFill>
                        </a:rPr>
                        <a:t>81,980</a:t>
                      </a:r>
                      <a:endParaRPr b="1" sz="1600" u="none" cap="none" strike="noStrike">
                        <a:solidFill>
                          <a:schemeClr val="accent1"/>
                        </a:solidFill>
                      </a:endParaRPr>
                    </a:p>
                  </a:txBody>
                  <a:tcPr marT="45725" marB="45725" marR="91450" marL="91450">
                    <a:solidFill>
                      <a:schemeClr val="l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accent1"/>
                          </a:solidFill>
                        </a:rPr>
                        <a:t>Allocated among 867 Lots = $1</a:t>
                      </a:r>
                      <a:r>
                        <a:rPr b="1" lang="en-US" sz="1600">
                          <a:solidFill>
                            <a:schemeClr val="accent1"/>
                          </a:solidFill>
                        </a:rPr>
                        <a:t>,940</a:t>
                      </a:r>
                      <a:r>
                        <a:rPr b="1" lang="en-US" sz="1600" u="none" cap="none" strike="noStrike">
                          <a:solidFill>
                            <a:schemeClr val="accent1"/>
                          </a:solidFill>
                        </a:rPr>
                        <a:t> General Assessment $</a:t>
                      </a:r>
                      <a:r>
                        <a:rPr b="1" lang="en-US" sz="1600">
                          <a:solidFill>
                            <a:schemeClr val="accent1"/>
                          </a:solidFill>
                        </a:rPr>
                        <a:t>55</a:t>
                      </a:r>
                      <a:r>
                        <a:rPr b="1" lang="en-US" sz="1600" u="none" cap="none" strike="noStrike">
                          <a:solidFill>
                            <a:schemeClr val="accent1"/>
                          </a:solidFill>
                        </a:rPr>
                        <a:t> Increase from 202</a:t>
                      </a:r>
                      <a:r>
                        <a:rPr b="1" lang="en-US" sz="1600">
                          <a:solidFill>
                            <a:schemeClr val="accent1"/>
                          </a:solidFill>
                        </a:rPr>
                        <a:t>3</a:t>
                      </a:r>
                      <a:r>
                        <a:rPr b="1" lang="en-US" sz="1600" u="none" cap="none" strike="noStrike">
                          <a:solidFill>
                            <a:schemeClr val="accent1"/>
                          </a:solidFill>
                        </a:rPr>
                        <a:t>   </a:t>
                      </a:r>
                      <a:endParaRPr b="1" sz="1400" u="none" cap="none" strike="noStrike"/>
                    </a:p>
                    <a:p>
                      <a:pPr indent="0" lvl="0" marL="0" marR="0" rtl="0" algn="l">
                        <a:lnSpc>
                          <a:spcPct val="100000"/>
                        </a:lnSpc>
                        <a:spcBef>
                          <a:spcPts val="0"/>
                        </a:spcBef>
                        <a:spcAft>
                          <a:spcPts val="0"/>
                        </a:spcAft>
                        <a:buClr>
                          <a:schemeClr val="dk1"/>
                        </a:buClr>
                        <a:buSzPts val="1600"/>
                        <a:buFont typeface="Calibri"/>
                        <a:buNone/>
                      </a:pPr>
                      <a:r>
                        <a:t/>
                      </a:r>
                      <a:endParaRPr b="1" sz="1600" u="none" cap="none" strike="noStrike">
                        <a:solidFill>
                          <a:srgbClr val="00B050"/>
                        </a:solidFill>
                      </a:endParaRPr>
                    </a:p>
                  </a:txBody>
                  <a:tcPr marT="45725" marB="45725" marR="91450" marL="91450">
                    <a:solidFill>
                      <a:schemeClr val="lt1"/>
                    </a:solidFill>
                  </a:tcPr>
                </a:tc>
              </a:tr>
            </a:tbl>
          </a:graphicData>
        </a:graphic>
      </p:graphicFrame>
      <p:sp>
        <p:nvSpPr>
          <p:cNvPr id="503" name="Google Shape;503;g20fa0896873_2_4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8"/>
                                        </p:tgtEl>
                                        <p:attrNameLst>
                                          <p:attrName>style.visibility</p:attrName>
                                        </p:attrNameLst>
                                      </p:cBhvr>
                                      <p:to>
                                        <p:strVal val="visible"/>
                                      </p:to>
                                    </p:set>
                                    <p:animEffect filter="fade" transition="in">
                                      <p:cBhvr>
                                        <p:cTn dur="500"/>
                                        <p:tgtEl>
                                          <p:spTgt spid="49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g20fa0896873_2_54"/>
          <p:cNvPicPr preferRelativeResize="0"/>
          <p:nvPr/>
        </p:nvPicPr>
        <p:blipFill rotWithShape="1">
          <a:blip r:embed="rId3">
            <a:alphaModFix/>
          </a:blip>
          <a:srcRect b="0" l="0" r="0" t="0"/>
          <a:stretch/>
        </p:blipFill>
        <p:spPr>
          <a:xfrm>
            <a:off x="335253" y="5271582"/>
            <a:ext cx="1813038" cy="1586410"/>
          </a:xfrm>
          <a:prstGeom prst="rect">
            <a:avLst/>
          </a:prstGeom>
          <a:noFill/>
          <a:ln>
            <a:noFill/>
          </a:ln>
        </p:spPr>
      </p:pic>
      <p:cxnSp>
        <p:nvCxnSpPr>
          <p:cNvPr id="509" name="Google Shape;509;g20fa0896873_2_54"/>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10" name="Google Shape;510;g20fa0896873_2_54"/>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11" name="Google Shape;511;g20fa0896873_2_54"/>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sp>
        <p:nvSpPr>
          <p:cNvPr id="512" name="Google Shape;512;g20fa0896873_2_54"/>
          <p:cNvSpPr txBox="1"/>
          <p:nvPr/>
        </p:nvSpPr>
        <p:spPr>
          <a:xfrm>
            <a:off x="891794" y="430059"/>
            <a:ext cx="71961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202</a:t>
            </a:r>
            <a:r>
              <a:rPr b="1" lang="en-US" sz="4000">
                <a:solidFill>
                  <a:schemeClr val="accent1"/>
                </a:solidFill>
                <a:latin typeface="Calibri"/>
                <a:ea typeface="Calibri"/>
                <a:cs typeface="Calibri"/>
                <a:sym typeface="Calibri"/>
              </a:rPr>
              <a:t>4</a:t>
            </a:r>
            <a:r>
              <a:rPr b="1" i="0" lang="en-US" sz="4000" u="none" cap="none" strike="noStrike">
                <a:solidFill>
                  <a:schemeClr val="accent1"/>
                </a:solidFill>
                <a:latin typeface="Calibri"/>
                <a:ea typeface="Calibri"/>
                <a:cs typeface="Calibri"/>
                <a:sym typeface="Calibri"/>
              </a:rPr>
              <a:t> Assessment </a:t>
            </a:r>
            <a:endParaRPr i="0" sz="4000" u="none" cap="none" strike="noStrike">
              <a:solidFill>
                <a:srgbClr val="000000"/>
              </a:solidFill>
              <a:latin typeface="Calibri"/>
              <a:ea typeface="Calibri"/>
              <a:cs typeface="Calibri"/>
              <a:sym typeface="Calibri"/>
            </a:endParaRPr>
          </a:p>
        </p:txBody>
      </p:sp>
      <p:graphicFrame>
        <p:nvGraphicFramePr>
          <p:cNvPr id="513" name="Google Shape;513;g20fa0896873_2_54"/>
          <p:cNvGraphicFramePr/>
          <p:nvPr/>
        </p:nvGraphicFramePr>
        <p:xfrm>
          <a:off x="797904" y="1474537"/>
          <a:ext cx="3000000" cy="3000000"/>
        </p:xfrm>
        <a:graphic>
          <a:graphicData uri="http://schemas.openxmlformats.org/drawingml/2006/table">
            <a:tbl>
              <a:tblPr bandRow="1" firstRow="1">
                <a:noFill/>
                <a:tableStyleId>{68D57B5A-AAB5-4369-BB75-4B0A4B386D00}</a:tableStyleId>
              </a:tblPr>
              <a:tblGrid>
                <a:gridCol w="5292975"/>
                <a:gridCol w="1647100"/>
              </a:tblGrid>
              <a:tr h="494950">
                <a:tc>
                  <a:txBody>
                    <a:bodyPr/>
                    <a:lstStyle/>
                    <a:p>
                      <a:pPr indent="0" lvl="0" marL="0" marR="0" rtl="0" algn="ctr">
                        <a:lnSpc>
                          <a:spcPct val="100000"/>
                        </a:lnSpc>
                        <a:spcBef>
                          <a:spcPts val="0"/>
                        </a:spcBef>
                        <a:spcAft>
                          <a:spcPts val="0"/>
                        </a:spcAft>
                        <a:buClr>
                          <a:srgbClr val="000000"/>
                        </a:buClr>
                        <a:buSzPts val="1600"/>
                        <a:buFont typeface="Arial"/>
                        <a:buNone/>
                      </a:pPr>
                      <a:r>
                        <a:rPr lang="en-US" sz="1600" u="none" cap="none" strike="noStrike"/>
                        <a:t>Material Cost Drivers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n-US" sz="1400" u="none" cap="none" strike="noStrike"/>
                        <a:t>Amount of Increase</a:t>
                      </a:r>
                      <a:endParaRPr sz="1400" u="none" cap="none" strike="noStrike"/>
                    </a:p>
                  </a:txBody>
                  <a:tcPr marT="45725" marB="45725" marR="91450" marL="91450"/>
                </a:tc>
              </a:tr>
              <a:tr h="397300">
                <a:tc>
                  <a:txBody>
                    <a:bodyPr/>
                    <a:lstStyle/>
                    <a:p>
                      <a:pPr indent="0" lvl="0" marL="0" marR="0" rtl="0" algn="l">
                        <a:lnSpc>
                          <a:spcPct val="100000"/>
                        </a:lnSpc>
                        <a:spcBef>
                          <a:spcPts val="0"/>
                        </a:spcBef>
                        <a:spcAft>
                          <a:spcPts val="0"/>
                        </a:spcAft>
                        <a:buClr>
                          <a:srgbClr val="000000"/>
                        </a:buClr>
                        <a:buSzPts val="1600"/>
                        <a:buFont typeface="Arial"/>
                        <a:buNone/>
                      </a:pPr>
                      <a:r>
                        <a:rPr b="1" lang="en-US" sz="1600"/>
                        <a:t>Landscaping costs (general maint., pine needles, tree removal/replacement</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$68.3K</a:t>
                      </a:r>
                      <a:endParaRPr b="1" sz="1400" u="none" cap="none" strike="noStrike"/>
                    </a:p>
                  </a:txBody>
                  <a:tcPr marT="45725" marB="45725" marR="91450" marL="91450"/>
                </a:tc>
              </a:tr>
              <a:tr h="551100">
                <a:tc>
                  <a:txBody>
                    <a:bodyPr/>
                    <a:lstStyle/>
                    <a:p>
                      <a:pPr indent="0" lvl="0" marL="0" marR="0" rtl="0" algn="l">
                        <a:lnSpc>
                          <a:spcPct val="100000"/>
                        </a:lnSpc>
                        <a:spcBef>
                          <a:spcPts val="0"/>
                        </a:spcBef>
                        <a:spcAft>
                          <a:spcPts val="0"/>
                        </a:spcAft>
                        <a:buClr>
                          <a:srgbClr val="000000"/>
                        </a:buClr>
                        <a:buSzPts val="1600"/>
                        <a:buFont typeface="Arial"/>
                        <a:buNone/>
                      </a:pPr>
                      <a:r>
                        <a:rPr b="1" lang="en-US" sz="1600"/>
                        <a:t>Infrastructure costs (sidewalks, </a:t>
                      </a:r>
                      <a:r>
                        <a:rPr b="1" lang="en-US" sz="1600"/>
                        <a:t>general</a:t>
                      </a:r>
                      <a:r>
                        <a:rPr b="1" lang="en-US" sz="1600"/>
                        <a:t> upkeep, bridges on trails, fence repairs)</a:t>
                      </a:r>
                      <a:endParaRPr b="1" sz="1400" u="none" cap="none" strike="noStrike"/>
                    </a:p>
                  </a:txBody>
                  <a:tcPr marT="45725" marB="45725" marR="91450" marL="91450">
                    <a:solidFill>
                      <a:srgbClr val="CBCCD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22,000</a:t>
                      </a:r>
                      <a:endParaRPr b="1" sz="1400" u="none" cap="none" strike="noStrike"/>
                    </a:p>
                  </a:txBody>
                  <a:tcPr marT="45725" marB="45725" marR="91450" marL="91450">
                    <a:solidFill>
                      <a:srgbClr val="CBCCD6"/>
                    </a:solidFill>
                  </a:tcPr>
                </a:tc>
              </a:tr>
              <a:tr h="404450">
                <a:tc>
                  <a:txBody>
                    <a:bodyPr/>
                    <a:lstStyle/>
                    <a:p>
                      <a:pPr indent="0" lvl="0" marL="0" marR="0" rtl="0" algn="l">
                        <a:lnSpc>
                          <a:spcPct val="100000"/>
                        </a:lnSpc>
                        <a:spcBef>
                          <a:spcPts val="0"/>
                        </a:spcBef>
                        <a:spcAft>
                          <a:spcPts val="0"/>
                        </a:spcAft>
                        <a:buClr>
                          <a:srgbClr val="000000"/>
                        </a:buClr>
                        <a:buSzPts val="1600"/>
                        <a:buFont typeface="Arial"/>
                        <a:buNone/>
                      </a:pPr>
                      <a:r>
                        <a:rPr b="1" lang="en-US" sz="1600"/>
                        <a:t>Administrative</a:t>
                      </a:r>
                      <a:r>
                        <a:rPr b="1" lang="en-US" sz="1600"/>
                        <a:t> expenses (Management company fee, zero </a:t>
                      </a:r>
                      <a:r>
                        <a:rPr b="1" lang="en-US" sz="1600"/>
                        <a:t>budgeted</a:t>
                      </a:r>
                      <a:r>
                        <a:rPr b="1" lang="en-US" sz="1600"/>
                        <a:t> sip &amp; shop income, legal expense)</a:t>
                      </a:r>
                      <a:endParaRPr b="1" sz="1400" u="none" cap="none" strike="noStrike"/>
                    </a:p>
                  </a:txBody>
                  <a:tcPr marT="45725" marB="45725" marR="91450" marL="91450">
                    <a:solidFill>
                      <a:srgbClr val="CBCCD6"/>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23,000</a:t>
                      </a:r>
                      <a:endParaRPr b="1" sz="1400" u="none" cap="none" strike="noStrike"/>
                    </a:p>
                  </a:txBody>
                  <a:tcPr marT="45725" marB="45725" marR="91450" marL="91450">
                    <a:solidFill>
                      <a:srgbClr val="CBCCD6"/>
                    </a:solidFill>
                  </a:tcPr>
                </a:tc>
              </a:tr>
              <a:tr h="344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Reduction in infrastructure reserve funding (based upon account balance and projected needs)</a:t>
                      </a:r>
                      <a:endParaRPr b="1" sz="1400" u="none"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a:t>
                      </a:r>
                      <a:r>
                        <a:rPr b="1" lang="en-US" sz="1600" u="none" cap="none" strike="noStrike">
                          <a:solidFill>
                            <a:schemeClr val="dk1"/>
                          </a:solidFill>
                        </a:rPr>
                        <a:t>$</a:t>
                      </a:r>
                      <a:r>
                        <a:rPr b="1" lang="en-US" sz="1600"/>
                        <a:t>20,000)</a:t>
                      </a:r>
                      <a:endParaRPr b="1" sz="1400" u="none" cap="none" strike="noStrike"/>
                    </a:p>
                  </a:txBody>
                  <a:tcPr marT="45725" marB="45725" marR="91450" marL="91450">
                    <a:solidFill>
                      <a:srgbClr val="E7E7EB"/>
                    </a:solidFill>
                  </a:tcPr>
                </a:tc>
              </a:tr>
              <a:tr h="511425">
                <a:tc>
                  <a:txBody>
                    <a:bodyPr/>
                    <a:lstStyle/>
                    <a:p>
                      <a:pPr indent="0" lvl="0" marL="0" marR="0" rtl="0" algn="l">
                        <a:lnSpc>
                          <a:spcPct val="100000"/>
                        </a:lnSpc>
                        <a:spcBef>
                          <a:spcPts val="0"/>
                        </a:spcBef>
                        <a:spcAft>
                          <a:spcPts val="0"/>
                        </a:spcAft>
                        <a:buClr>
                          <a:srgbClr val="000000"/>
                        </a:buClr>
                        <a:buSzPts val="1600"/>
                        <a:buFont typeface="Arial"/>
                        <a:buNone/>
                      </a:pPr>
                      <a:r>
                        <a:rPr b="1" lang="en-US" sz="1600"/>
                        <a:t>Reduction</a:t>
                      </a:r>
                      <a:r>
                        <a:rPr b="1" lang="en-US" sz="1600"/>
                        <a:t> in </a:t>
                      </a:r>
                      <a:r>
                        <a:rPr b="1" lang="en-US" sz="1600" u="none" cap="none" strike="noStrike">
                          <a:solidFill>
                            <a:schemeClr val="dk1"/>
                          </a:solidFill>
                        </a:rPr>
                        <a:t>Irrigation reserve funding</a:t>
                      </a:r>
                      <a:r>
                        <a:rPr b="1" lang="en-US" sz="1600"/>
                        <a:t> (based upon </a:t>
                      </a:r>
                      <a:r>
                        <a:rPr b="1" lang="en-US" sz="1600"/>
                        <a:t>account</a:t>
                      </a:r>
                      <a:r>
                        <a:rPr b="1" lang="en-US" sz="1600"/>
                        <a:t> balance and projected needs)</a:t>
                      </a:r>
                      <a:endParaRPr b="1" sz="1400" u="none" cap="none" strike="noStrike"/>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a:t>
                      </a:r>
                      <a:r>
                        <a:rPr b="1" lang="en-US" sz="1600" u="none" cap="none" strike="noStrike">
                          <a:solidFill>
                            <a:schemeClr val="dk1"/>
                          </a:solidFill>
                        </a:rPr>
                        <a:t>$15,000)</a:t>
                      </a:r>
                      <a:endParaRPr b="1" sz="1600" u="none" cap="none" strike="noStrike">
                        <a:solidFill>
                          <a:schemeClr val="dk1"/>
                        </a:solidFill>
                      </a:endParaRPr>
                    </a:p>
                  </a:txBody>
                  <a:tcPr marT="45725" marB="45725" marR="91450" marL="91450">
                    <a:solidFill>
                      <a:srgbClr val="E7E7EB"/>
                    </a:solidFill>
                  </a:tcPr>
                </a:tc>
              </a:tr>
              <a:tr h="343000">
                <a:tc>
                  <a:txBody>
                    <a:bodyPr/>
                    <a:lstStyle/>
                    <a:p>
                      <a:pPr indent="0" lvl="0" marL="0" marR="0" rtl="0" algn="l">
                        <a:lnSpc>
                          <a:spcPct val="100000"/>
                        </a:lnSpc>
                        <a:spcBef>
                          <a:spcPts val="0"/>
                        </a:spcBef>
                        <a:spcAft>
                          <a:spcPts val="0"/>
                        </a:spcAft>
                        <a:buClr>
                          <a:srgbClr val="000000"/>
                        </a:buClr>
                        <a:buSzPts val="1600"/>
                        <a:buFont typeface="Arial"/>
                        <a:buNone/>
                      </a:pPr>
                      <a:r>
                        <a:rPr b="1" lang="en-US" sz="1600"/>
                        <a:t>Slight</a:t>
                      </a:r>
                      <a:r>
                        <a:rPr b="1" lang="en-US" sz="1600"/>
                        <a:t> reduction in </a:t>
                      </a:r>
                      <a:r>
                        <a:rPr b="1" lang="en-US" sz="1600" u="none" cap="none" strike="noStrike">
                          <a:solidFill>
                            <a:schemeClr val="dk1"/>
                          </a:solidFill>
                        </a:rPr>
                        <a:t>Berm Refresh Project (3 Years)</a:t>
                      </a:r>
                      <a:endParaRPr b="1" sz="1600" u="none" cap="none" strike="noStrike">
                        <a:solidFill>
                          <a:schemeClr val="dk1"/>
                        </a:solidFill>
                      </a:endParaRPr>
                    </a:p>
                  </a:txBody>
                  <a:tcPr marT="45725" marB="45725" marR="91450" marL="91450">
                    <a:solidFill>
                      <a:srgbClr val="E7E7EB"/>
                    </a:solidFill>
                  </a:tcPr>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a:t>
                      </a:r>
                      <a:r>
                        <a:rPr b="1" lang="en-US" sz="1600" u="none" cap="none" strike="noStrike">
                          <a:solidFill>
                            <a:schemeClr val="dk1"/>
                          </a:solidFill>
                        </a:rPr>
                        <a:t>$1</a:t>
                      </a:r>
                      <a:r>
                        <a:rPr b="1" lang="en-US" sz="1600"/>
                        <a:t>0,</a:t>
                      </a:r>
                      <a:r>
                        <a:rPr b="1" lang="en-US" sz="1600" u="none" cap="none" strike="noStrike">
                          <a:solidFill>
                            <a:schemeClr val="dk1"/>
                          </a:solidFill>
                        </a:rPr>
                        <a:t>000)</a:t>
                      </a:r>
                      <a:endParaRPr b="1" sz="1600" u="none" cap="none" strike="noStrike">
                        <a:solidFill>
                          <a:schemeClr val="dk1"/>
                        </a:solidFill>
                      </a:endParaRPr>
                    </a:p>
                  </a:txBody>
                  <a:tcPr marT="45725" marB="45725" marR="91450" marL="91450">
                    <a:solidFill>
                      <a:srgbClr val="E7E7EB"/>
                    </a:solidFill>
                  </a:tcPr>
                </a:tc>
              </a:tr>
            </a:tbl>
          </a:graphicData>
        </a:graphic>
      </p:graphicFrame>
      <p:sp>
        <p:nvSpPr>
          <p:cNvPr id="514" name="Google Shape;514;g20fa0896873_2_54"/>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515" name="Google Shape;515;g20fa0896873_2_54"/>
          <p:cNvSpPr txBox="1"/>
          <p:nvPr/>
        </p:nvSpPr>
        <p:spPr>
          <a:xfrm>
            <a:off x="2148300" y="5481733"/>
            <a:ext cx="5848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t/>
            </a:r>
            <a:endParaRPr sz="1600">
              <a:solidFill>
                <a:schemeClr val="dk1"/>
              </a:solidFill>
            </a:endParaRPr>
          </a:p>
          <a:p>
            <a:pPr indent="0" lvl="0" marL="0" marR="0" rtl="0" algn="ctr">
              <a:lnSpc>
                <a:spcPct val="100000"/>
              </a:lnSpc>
              <a:spcBef>
                <a:spcPts val="0"/>
              </a:spcBef>
              <a:spcAft>
                <a:spcPts val="0"/>
              </a:spcAft>
              <a:buClr>
                <a:srgbClr val="000000"/>
              </a:buClr>
              <a:buSzPts val="1600"/>
              <a:buFont typeface="Arial"/>
              <a:buNone/>
            </a:pPr>
            <a:r>
              <a:rPr lang="en-US" sz="1600">
                <a:solidFill>
                  <a:schemeClr val="dk1"/>
                </a:solidFill>
              </a:rPr>
              <a:t>    </a:t>
            </a:r>
            <a:r>
              <a:rPr b="1" i="0" lang="en-US" sz="1600" u="none" cap="none" strike="noStrike">
                <a:solidFill>
                  <a:schemeClr val="dk1"/>
                </a:solidFill>
              </a:rPr>
              <a:t>Increase is offset, in part, by other cost cuts</a:t>
            </a:r>
            <a:r>
              <a:rPr b="1" i="0" lang="en-US" sz="1600" u="none" cap="none" strike="noStrike">
                <a:solidFill>
                  <a:schemeClr val="dk1"/>
                </a:solidFill>
                <a:latin typeface="Arial"/>
                <a:ea typeface="Arial"/>
                <a:cs typeface="Arial"/>
                <a:sym typeface="Arial"/>
              </a:rPr>
              <a:t> </a:t>
            </a:r>
            <a:r>
              <a:rPr b="1" i="0" lang="en-US" sz="1600" u="none" cap="none" strike="noStrike">
                <a:solidFill>
                  <a:schemeClr val="dk1"/>
                </a:solidFill>
              </a:rPr>
              <a:t>across numerous expense and reserve accounts</a:t>
            </a:r>
            <a:endParaRPr b="1" i="0" sz="1600" u="none" cap="none" strike="noStrike">
              <a:solidFill>
                <a:schemeClr val="dk1"/>
              </a:solidFill>
            </a:endParaRPr>
          </a:p>
        </p:txBody>
      </p:sp>
      <p:sp>
        <p:nvSpPr>
          <p:cNvPr id="516" name="Google Shape;516;g20fa0896873_2_54"/>
          <p:cNvSpPr/>
          <p:nvPr/>
        </p:nvSpPr>
        <p:spPr>
          <a:xfrm>
            <a:off x="7859018" y="2080846"/>
            <a:ext cx="155400" cy="914400"/>
          </a:xfrm>
          <a:prstGeom prst="rightBrace">
            <a:avLst>
              <a:gd fmla="val 8333" name="adj1"/>
              <a:gd fmla="val 50000" name="adj2"/>
            </a:avLst>
          </a:prstGeom>
          <a:noFill/>
          <a:ln cap="flat" cmpd="sng" w="9525">
            <a:solidFill>
              <a:srgbClr val="19357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7" name="Google Shape;517;g20fa0896873_2_54"/>
          <p:cNvSpPr/>
          <p:nvPr/>
        </p:nvSpPr>
        <p:spPr>
          <a:xfrm>
            <a:off x="7800881" y="3930755"/>
            <a:ext cx="155400" cy="914400"/>
          </a:xfrm>
          <a:prstGeom prst="rightBrace">
            <a:avLst>
              <a:gd fmla="val 147104" name="adj1"/>
              <a:gd fmla="val 50000" name="adj2"/>
            </a:avLst>
          </a:prstGeom>
          <a:noFill/>
          <a:ln cap="flat" cmpd="sng" w="9525">
            <a:solidFill>
              <a:srgbClr val="19357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8" name="Google Shape;518;g20fa0896873_2_54"/>
          <p:cNvSpPr txBox="1"/>
          <p:nvPr/>
        </p:nvSpPr>
        <p:spPr>
          <a:xfrm>
            <a:off x="7960700" y="2350475"/>
            <a:ext cx="1102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US"/>
              <a:t>~</a:t>
            </a:r>
            <a:r>
              <a:rPr b="1" i="0" lang="en-US" sz="1400" u="none" cap="none" strike="noStrike">
                <a:solidFill>
                  <a:srgbClr val="000000"/>
                </a:solidFill>
              </a:rPr>
              <a:t>$12</a:t>
            </a:r>
            <a:r>
              <a:rPr b="1" lang="en-US"/>
              <a:t>9</a:t>
            </a:r>
            <a:r>
              <a:rPr b="1" i="0" lang="en-US" sz="1400" u="none" cap="none" strike="noStrike">
                <a:solidFill>
                  <a:srgbClr val="000000"/>
                </a:solidFill>
              </a:rPr>
              <a:t>,000</a:t>
            </a:r>
            <a:endParaRPr b="1" i="0" sz="1400" u="none" cap="none" strike="noStrike">
              <a:solidFill>
                <a:srgbClr val="000000"/>
              </a:solidFill>
            </a:endParaRPr>
          </a:p>
          <a:p>
            <a:pPr indent="0" lvl="0" marL="0" marR="0" rtl="0" algn="l">
              <a:lnSpc>
                <a:spcPct val="100000"/>
              </a:lnSpc>
              <a:spcBef>
                <a:spcPts val="0"/>
              </a:spcBef>
              <a:spcAft>
                <a:spcPts val="0"/>
              </a:spcAft>
              <a:buClr>
                <a:srgbClr val="000000"/>
              </a:buClr>
              <a:buSzPts val="1400"/>
              <a:buFont typeface="Arial"/>
              <a:buNone/>
            </a:pPr>
            <a:r>
              <a:rPr b="1" lang="en-US"/>
              <a:t>Overall </a:t>
            </a:r>
            <a:endParaRPr b="1"/>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rPr>
              <a:t>Op Ex Increase</a:t>
            </a:r>
            <a:endParaRPr b="1" i="0" sz="1400" u="none" cap="none" strike="noStrike">
              <a:solidFill>
                <a:srgbClr val="000000"/>
              </a:solidFill>
            </a:endParaRPr>
          </a:p>
        </p:txBody>
      </p:sp>
      <p:sp>
        <p:nvSpPr>
          <p:cNvPr id="519" name="Google Shape;519;g20fa0896873_2_54"/>
          <p:cNvSpPr txBox="1"/>
          <p:nvPr/>
        </p:nvSpPr>
        <p:spPr>
          <a:xfrm>
            <a:off x="8019191" y="3910795"/>
            <a:ext cx="985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lang="en-US"/>
              <a:t>Total Rese</a:t>
            </a:r>
            <a:r>
              <a:rPr lang="en-US"/>
              <a:t>r</a:t>
            </a:r>
            <a:r>
              <a:rPr b="1" lang="en-US"/>
              <a:t>ve Funding</a:t>
            </a:r>
            <a:endParaRPr b="1"/>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rPr>
              <a:t>$2</a:t>
            </a:r>
            <a:r>
              <a:rPr b="1" lang="en-US"/>
              <a:t>43,000</a:t>
            </a:r>
            <a:endParaRPr b="1" i="0" sz="1400" u="none" cap="none" strike="noStrike">
              <a:solidFill>
                <a:srgbClr val="000000"/>
              </a:solidFill>
            </a:endParaRPr>
          </a:p>
        </p:txBody>
      </p:sp>
      <p:sp>
        <p:nvSpPr>
          <p:cNvPr id="520" name="Google Shape;520;g20fa0896873_2_54"/>
          <p:cNvSpPr txBox="1"/>
          <p:nvPr>
            <p:ph idx="12" type="sldNum"/>
          </p:nvPr>
        </p:nvSpPr>
        <p:spPr>
          <a:xfrm>
            <a:off x="8241025" y="6343150"/>
            <a:ext cx="579300" cy="365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500"/>
                                        <p:tgtEl>
                                          <p:spTgt spid="51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
          <p:cNvSpPr txBox="1"/>
          <p:nvPr>
            <p:ph idx="17" type="body"/>
          </p:nvPr>
        </p:nvSpPr>
        <p:spPr>
          <a:xfrm>
            <a:off x="0" y="599176"/>
            <a:ext cx="9144000" cy="104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000"/>
              <a:buNone/>
            </a:pPr>
            <a:r>
              <a:rPr lang="en-US" sz="4000">
                <a:solidFill>
                  <a:schemeClr val="accent1"/>
                </a:solidFill>
              </a:rPr>
              <a:t>Agenda</a:t>
            </a:r>
            <a:endParaRPr/>
          </a:p>
        </p:txBody>
      </p:sp>
      <p:sp>
        <p:nvSpPr>
          <p:cNvPr id="218" name="Google Shape;218;p2"/>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219" name="Google Shape;219;p2"/>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220" name="Google Shape;220;p2"/>
          <p:cNvSpPr/>
          <p:nvPr/>
        </p:nvSpPr>
        <p:spPr>
          <a:xfrm>
            <a:off x="3111424" y="6457175"/>
            <a:ext cx="30768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grpSp>
        <p:nvGrpSpPr>
          <p:cNvPr id="221" name="Google Shape;221;p2"/>
          <p:cNvGrpSpPr/>
          <p:nvPr/>
        </p:nvGrpSpPr>
        <p:grpSpPr>
          <a:xfrm>
            <a:off x="2217416" y="2875735"/>
            <a:ext cx="5242289" cy="527575"/>
            <a:chOff x="2217416" y="2875735"/>
            <a:chExt cx="5242289" cy="527575"/>
          </a:xfrm>
        </p:grpSpPr>
        <p:sp>
          <p:nvSpPr>
            <p:cNvPr id="222" name="Google Shape;222;p2"/>
            <p:cNvSpPr txBox="1"/>
            <p:nvPr/>
          </p:nvSpPr>
          <p:spPr>
            <a:xfrm rot="5400000">
              <a:off x="4574779" y="518383"/>
              <a:ext cx="527567" cy="5242286"/>
            </a:xfrm>
            <a:prstGeom prst="rect">
              <a:avLst/>
            </a:prstGeom>
            <a:gradFill>
              <a:gsLst>
                <a:gs pos="0">
                  <a:srgbClr val="152A5A"/>
                </a:gs>
                <a:gs pos="50000">
                  <a:srgbClr val="152A5A"/>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
            <p:cNvSpPr txBox="1"/>
            <p:nvPr/>
          </p:nvSpPr>
          <p:spPr>
            <a:xfrm>
              <a:off x="2217416" y="2875735"/>
              <a:ext cx="5242286" cy="52756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b="0" i="0" lang="en-US" sz="2100" u="none" cap="none" strike="noStrike">
                  <a:solidFill>
                    <a:schemeClr val="lt1"/>
                  </a:solidFill>
                  <a:latin typeface="Calibri"/>
                  <a:ea typeface="Calibri"/>
                  <a:cs typeface="Calibri"/>
                  <a:sym typeface="Calibri"/>
                </a:rPr>
                <a:t>Election of New Board Members</a:t>
              </a:r>
              <a:endParaRPr b="0" i="0" sz="1400" u="none" cap="none" strike="noStrike">
                <a:solidFill>
                  <a:srgbClr val="000000"/>
                </a:solidFill>
                <a:latin typeface="Arial"/>
                <a:ea typeface="Arial"/>
                <a:cs typeface="Arial"/>
                <a:sym typeface="Arial"/>
              </a:endParaRPr>
            </a:p>
          </p:txBody>
        </p:sp>
        <p:sp>
          <p:nvSpPr>
            <p:cNvPr id="224" name="Google Shape;224;p2"/>
            <p:cNvSpPr/>
            <p:nvPr/>
          </p:nvSpPr>
          <p:spPr>
            <a:xfrm>
              <a:off x="6924907" y="2893306"/>
              <a:ext cx="500726" cy="500726"/>
            </a:xfrm>
            <a:prstGeom prst="ellipse">
              <a:avLst/>
            </a:prstGeom>
            <a:solidFill>
              <a:srgbClr val="152A5A"/>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00000"/>
                </a:buClr>
                <a:buSzPts val="1615"/>
                <a:buFont typeface="Arial"/>
                <a:buNone/>
              </a:pPr>
              <a:r>
                <a:rPr lang="en-US" sz="1615">
                  <a:solidFill>
                    <a:schemeClr val="l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grpSp>
      <p:grpSp>
        <p:nvGrpSpPr>
          <p:cNvPr id="225" name="Google Shape;225;p2"/>
          <p:cNvGrpSpPr/>
          <p:nvPr/>
        </p:nvGrpSpPr>
        <p:grpSpPr>
          <a:xfrm>
            <a:off x="2217416" y="2259533"/>
            <a:ext cx="5242288" cy="527568"/>
            <a:chOff x="2217416" y="2259533"/>
            <a:chExt cx="5242288" cy="527568"/>
          </a:xfrm>
        </p:grpSpPr>
        <p:sp>
          <p:nvSpPr>
            <p:cNvPr id="226" name="Google Shape;226;p2"/>
            <p:cNvSpPr txBox="1"/>
            <p:nvPr/>
          </p:nvSpPr>
          <p:spPr>
            <a:xfrm rot="5400000">
              <a:off x="4574778" y="-97826"/>
              <a:ext cx="527567" cy="5242285"/>
            </a:xfrm>
            <a:prstGeom prst="rect">
              <a:avLst/>
            </a:prstGeom>
            <a:gradFill>
              <a:gsLst>
                <a:gs pos="0">
                  <a:srgbClr val="323F4F"/>
                </a:gs>
                <a:gs pos="50000">
                  <a:srgbClr val="323F4F"/>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2"/>
            <p:cNvSpPr txBox="1"/>
            <p:nvPr/>
          </p:nvSpPr>
          <p:spPr>
            <a:xfrm>
              <a:off x="2217416" y="2259534"/>
              <a:ext cx="5242285" cy="52756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b="0" i="0" lang="en-US" sz="2100" u="none" cap="none" strike="noStrike">
                  <a:solidFill>
                    <a:schemeClr val="lt1"/>
                  </a:solidFill>
                  <a:latin typeface="Calibri"/>
                  <a:ea typeface="Calibri"/>
                  <a:cs typeface="Calibri"/>
                  <a:sym typeface="Calibri"/>
                </a:rPr>
                <a:t>President’s Report</a:t>
              </a:r>
              <a:endParaRPr b="0" i="0" sz="1400" u="none" cap="none" strike="noStrike">
                <a:solidFill>
                  <a:srgbClr val="000000"/>
                </a:solidFill>
                <a:latin typeface="Arial"/>
                <a:ea typeface="Arial"/>
                <a:cs typeface="Arial"/>
                <a:sym typeface="Arial"/>
              </a:endParaRPr>
            </a:p>
          </p:txBody>
        </p:sp>
        <p:sp>
          <p:nvSpPr>
            <p:cNvPr id="228" name="Google Shape;228;p2"/>
            <p:cNvSpPr/>
            <p:nvPr/>
          </p:nvSpPr>
          <p:spPr>
            <a:xfrm>
              <a:off x="6924907" y="2268707"/>
              <a:ext cx="500726" cy="500726"/>
            </a:xfrm>
            <a:prstGeom prst="ellipse">
              <a:avLst/>
            </a:prstGeom>
            <a:solidFill>
              <a:srgbClr val="323F4F"/>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grpSp>
      <p:grpSp>
        <p:nvGrpSpPr>
          <p:cNvPr id="229" name="Google Shape;229;p2"/>
          <p:cNvGrpSpPr/>
          <p:nvPr/>
        </p:nvGrpSpPr>
        <p:grpSpPr>
          <a:xfrm>
            <a:off x="2217416" y="1640578"/>
            <a:ext cx="5242289" cy="527573"/>
            <a:chOff x="2217416" y="1640578"/>
            <a:chExt cx="5242289" cy="527573"/>
          </a:xfrm>
        </p:grpSpPr>
        <p:sp>
          <p:nvSpPr>
            <p:cNvPr id="230" name="Google Shape;230;p2"/>
            <p:cNvSpPr txBox="1"/>
            <p:nvPr/>
          </p:nvSpPr>
          <p:spPr>
            <a:xfrm rot="5400000">
              <a:off x="4574780" y="-716782"/>
              <a:ext cx="527566" cy="5242285"/>
            </a:xfrm>
            <a:prstGeom prst="rect">
              <a:avLst/>
            </a:prstGeom>
            <a:gradFill>
              <a:gsLst>
                <a:gs pos="0">
                  <a:srgbClr val="222A35"/>
                </a:gs>
                <a:gs pos="50000">
                  <a:srgbClr val="222A35"/>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
            <p:cNvSpPr txBox="1"/>
            <p:nvPr/>
          </p:nvSpPr>
          <p:spPr>
            <a:xfrm>
              <a:off x="2217416" y="1640585"/>
              <a:ext cx="5242285" cy="52756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b="0" i="0" lang="en-US" sz="2100" u="none" cap="none" strike="noStrike">
                  <a:solidFill>
                    <a:schemeClr val="lt1"/>
                  </a:solidFill>
                  <a:latin typeface="Calibri"/>
                  <a:ea typeface="Calibri"/>
                  <a:cs typeface="Calibri"/>
                  <a:sym typeface="Calibri"/>
                </a:rPr>
                <a:t>Welcome &amp; Introductions</a:t>
              </a:r>
              <a:endParaRPr b="0" i="0" sz="1400" u="none" cap="none" strike="noStrike">
                <a:solidFill>
                  <a:srgbClr val="000000"/>
                </a:solidFill>
                <a:latin typeface="Arial"/>
                <a:ea typeface="Arial"/>
                <a:cs typeface="Arial"/>
                <a:sym typeface="Arial"/>
              </a:endParaRPr>
            </a:p>
          </p:txBody>
        </p:sp>
        <p:sp>
          <p:nvSpPr>
            <p:cNvPr id="232" name="Google Shape;232;p2"/>
            <p:cNvSpPr/>
            <p:nvPr/>
          </p:nvSpPr>
          <p:spPr>
            <a:xfrm>
              <a:off x="6924907" y="1652501"/>
              <a:ext cx="500726" cy="500726"/>
            </a:xfrm>
            <a:prstGeom prst="ellipse">
              <a:avLst/>
            </a:prstGeom>
            <a:solidFill>
              <a:srgbClr val="222A35"/>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rm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grpSp>
      <p:grpSp>
        <p:nvGrpSpPr>
          <p:cNvPr id="233" name="Google Shape;233;p2"/>
          <p:cNvGrpSpPr/>
          <p:nvPr/>
        </p:nvGrpSpPr>
        <p:grpSpPr>
          <a:xfrm>
            <a:off x="2217392" y="4724358"/>
            <a:ext cx="5242307" cy="527574"/>
            <a:chOff x="2217392" y="4724358"/>
            <a:chExt cx="5242307" cy="527574"/>
          </a:xfrm>
        </p:grpSpPr>
        <p:sp>
          <p:nvSpPr>
            <p:cNvPr id="234" name="Google Shape;234;p2"/>
            <p:cNvSpPr txBox="1"/>
            <p:nvPr/>
          </p:nvSpPr>
          <p:spPr>
            <a:xfrm rot="5400000">
              <a:off x="4574774" y="2367007"/>
              <a:ext cx="527567" cy="5242283"/>
            </a:xfrm>
            <a:prstGeom prst="rect">
              <a:avLst/>
            </a:prstGeom>
            <a:gradFill>
              <a:gsLst>
                <a:gs pos="0">
                  <a:schemeClr val="accent3"/>
                </a:gs>
                <a:gs pos="50000">
                  <a:schemeClr val="accent3"/>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
            <p:cNvSpPr txBox="1"/>
            <p:nvPr/>
          </p:nvSpPr>
          <p:spPr>
            <a:xfrm>
              <a:off x="2217392" y="4724358"/>
              <a:ext cx="5242283" cy="52756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lang="en-US" sz="2100">
                  <a:solidFill>
                    <a:schemeClr val="lt1"/>
                  </a:solidFill>
                  <a:latin typeface="Calibri"/>
                  <a:ea typeface="Calibri"/>
                  <a:cs typeface="Calibri"/>
                  <a:sym typeface="Calibri"/>
                </a:rPr>
                <a:t>CCR Amendment to Allow Irrigation Wells</a:t>
              </a:r>
              <a:endParaRPr b="0" i="0" sz="1400" u="none" cap="none" strike="noStrike">
                <a:solidFill>
                  <a:srgbClr val="000000"/>
                </a:solidFill>
                <a:latin typeface="Arial"/>
                <a:ea typeface="Arial"/>
                <a:cs typeface="Arial"/>
                <a:sym typeface="Arial"/>
              </a:endParaRPr>
            </a:p>
          </p:txBody>
        </p:sp>
      </p:grpSp>
      <p:grpSp>
        <p:nvGrpSpPr>
          <p:cNvPr id="236" name="Google Shape;236;p2"/>
          <p:cNvGrpSpPr/>
          <p:nvPr/>
        </p:nvGrpSpPr>
        <p:grpSpPr>
          <a:xfrm>
            <a:off x="2217417" y="4108134"/>
            <a:ext cx="5242286" cy="527590"/>
            <a:chOff x="2217417" y="4108134"/>
            <a:chExt cx="5242286" cy="527590"/>
          </a:xfrm>
        </p:grpSpPr>
        <p:sp>
          <p:nvSpPr>
            <p:cNvPr id="237" name="Google Shape;237;p2"/>
            <p:cNvSpPr txBox="1"/>
            <p:nvPr/>
          </p:nvSpPr>
          <p:spPr>
            <a:xfrm rot="5400000">
              <a:off x="4574778" y="1750799"/>
              <a:ext cx="527566" cy="5242283"/>
            </a:xfrm>
            <a:prstGeom prst="rect">
              <a:avLst/>
            </a:prstGeom>
            <a:gradFill>
              <a:gsLst>
                <a:gs pos="0">
                  <a:schemeClr val="accent2"/>
                </a:gs>
                <a:gs pos="50000">
                  <a:schemeClr val="accent2"/>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
            <p:cNvSpPr txBox="1"/>
            <p:nvPr/>
          </p:nvSpPr>
          <p:spPr>
            <a:xfrm>
              <a:off x="2217417" y="4108134"/>
              <a:ext cx="5242283" cy="52756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b="0" i="0" lang="en-US" sz="2100" u="none" cap="none" strike="noStrike">
                  <a:solidFill>
                    <a:schemeClr val="lt1"/>
                  </a:solidFill>
                  <a:latin typeface="Calibri"/>
                  <a:ea typeface="Calibri"/>
                  <a:cs typeface="Calibri"/>
                  <a:sym typeface="Calibri"/>
                </a:rPr>
                <a:t>Committee Reports</a:t>
              </a:r>
              <a:endParaRPr b="0" i="0" sz="1400" u="none" cap="none" strike="noStrike">
                <a:solidFill>
                  <a:srgbClr val="000000"/>
                </a:solidFill>
                <a:latin typeface="Arial"/>
                <a:ea typeface="Arial"/>
                <a:cs typeface="Arial"/>
                <a:sym typeface="Arial"/>
              </a:endParaRPr>
            </a:p>
          </p:txBody>
        </p:sp>
        <p:sp>
          <p:nvSpPr>
            <p:cNvPr id="239" name="Google Shape;239;p2"/>
            <p:cNvSpPr/>
            <p:nvPr/>
          </p:nvSpPr>
          <p:spPr>
            <a:xfrm>
              <a:off x="6924907" y="4120082"/>
              <a:ext cx="500726" cy="500726"/>
            </a:xfrm>
            <a:prstGeom prst="ellipse">
              <a:avLst/>
            </a:prstGeom>
            <a:solidFill>
              <a:schemeClr val="accent2"/>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00000"/>
                </a:buClr>
                <a:buSzPts val="1627"/>
                <a:buFont typeface="Arial"/>
                <a:buNone/>
              </a:pPr>
              <a:r>
                <a:rPr b="0" i="0" lang="en-US" sz="1627" u="none" cap="none" strike="noStrike">
                  <a:solidFill>
                    <a:schemeClr val="lt1"/>
                  </a:solidFill>
                  <a:latin typeface="Calibri"/>
                  <a:ea typeface="Calibri"/>
                  <a:cs typeface="Calibri"/>
                  <a:sym typeface="Calibri"/>
                </a:rPr>
                <a:t>2</a:t>
              </a:r>
              <a:r>
                <a:rPr lang="en-US" sz="1627">
                  <a:solidFill>
                    <a:schemeClr val="l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grpSp>
      <p:grpSp>
        <p:nvGrpSpPr>
          <p:cNvPr id="240" name="Google Shape;240;p2"/>
          <p:cNvGrpSpPr/>
          <p:nvPr/>
        </p:nvGrpSpPr>
        <p:grpSpPr>
          <a:xfrm>
            <a:off x="2217416" y="3491933"/>
            <a:ext cx="5242286" cy="527585"/>
            <a:chOff x="2217416" y="3491934"/>
            <a:chExt cx="5242286" cy="527585"/>
          </a:xfrm>
        </p:grpSpPr>
        <p:sp>
          <p:nvSpPr>
            <p:cNvPr id="241" name="Google Shape;241;p2"/>
            <p:cNvSpPr txBox="1"/>
            <p:nvPr/>
          </p:nvSpPr>
          <p:spPr>
            <a:xfrm rot="5400000">
              <a:off x="4574777" y="1134593"/>
              <a:ext cx="527567" cy="5242284"/>
            </a:xfrm>
            <a:prstGeom prst="rect">
              <a:avLst/>
            </a:prstGeom>
            <a:gradFill>
              <a:gsLst>
                <a:gs pos="0">
                  <a:schemeClr val="accent1"/>
                </a:gs>
                <a:gs pos="50000">
                  <a:schemeClr val="accent1"/>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
            <p:cNvSpPr txBox="1"/>
            <p:nvPr/>
          </p:nvSpPr>
          <p:spPr>
            <a:xfrm>
              <a:off x="2217416" y="3491934"/>
              <a:ext cx="5242284" cy="52756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b="0" i="0" lang="en-US" sz="2100" u="none" cap="none" strike="noStrike">
                  <a:solidFill>
                    <a:schemeClr val="lt1"/>
                  </a:solidFill>
                  <a:latin typeface="Calibri"/>
                  <a:ea typeface="Calibri"/>
                  <a:cs typeface="Calibri"/>
                  <a:sym typeface="Calibri"/>
                </a:rPr>
                <a:t>Treasurer’s Report</a:t>
              </a:r>
              <a:endParaRPr b="0" i="0" sz="1400" u="none" cap="none" strike="noStrike">
                <a:solidFill>
                  <a:srgbClr val="000000"/>
                </a:solidFill>
                <a:latin typeface="Arial"/>
                <a:ea typeface="Arial"/>
                <a:cs typeface="Arial"/>
                <a:sym typeface="Arial"/>
              </a:endParaRPr>
            </a:p>
          </p:txBody>
        </p:sp>
        <p:sp>
          <p:nvSpPr>
            <p:cNvPr id="243" name="Google Shape;243;p2"/>
            <p:cNvSpPr/>
            <p:nvPr/>
          </p:nvSpPr>
          <p:spPr>
            <a:xfrm>
              <a:off x="6924907" y="3503876"/>
              <a:ext cx="500726" cy="500726"/>
            </a:xfrm>
            <a:prstGeom prst="ellipse">
              <a:avLst/>
            </a:prstGeom>
            <a:solidFill>
              <a:schemeClr val="accent1"/>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rmAutofit/>
            </a:bodyPr>
            <a:lstStyle/>
            <a:p>
              <a:pPr indent="0" lvl="0" marL="0" marR="0" rtl="0" algn="ctr">
                <a:lnSpc>
                  <a:spcPct val="80000"/>
                </a:lnSpc>
                <a:spcBef>
                  <a:spcPts val="0"/>
                </a:spcBef>
                <a:spcAft>
                  <a:spcPts val="0"/>
                </a:spcAft>
                <a:buClr>
                  <a:srgbClr val="000000"/>
                </a:buClr>
                <a:buSzPts val="1627"/>
                <a:buFont typeface="Arial"/>
                <a:buNone/>
              </a:pPr>
              <a:r>
                <a:rPr b="0" i="0" lang="en-US" sz="1627" u="none" cap="none" strike="noStrike">
                  <a:solidFill>
                    <a:schemeClr val="lt1"/>
                  </a:solidFill>
                  <a:latin typeface="Calibri"/>
                  <a:ea typeface="Calibri"/>
                  <a:cs typeface="Calibri"/>
                  <a:sym typeface="Calibri"/>
                </a:rPr>
                <a:t>1</a:t>
              </a:r>
              <a:r>
                <a:rPr lang="en-US" sz="1627">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grpSp>
      <p:grpSp>
        <p:nvGrpSpPr>
          <p:cNvPr id="244" name="Google Shape;244;p2"/>
          <p:cNvGrpSpPr/>
          <p:nvPr/>
        </p:nvGrpSpPr>
        <p:grpSpPr>
          <a:xfrm>
            <a:off x="2217392" y="5346308"/>
            <a:ext cx="5242306" cy="527578"/>
            <a:chOff x="2217392" y="5346308"/>
            <a:chExt cx="5242306" cy="527578"/>
          </a:xfrm>
        </p:grpSpPr>
        <p:sp>
          <p:nvSpPr>
            <p:cNvPr id="245" name="Google Shape;245;p2"/>
            <p:cNvSpPr txBox="1"/>
            <p:nvPr/>
          </p:nvSpPr>
          <p:spPr>
            <a:xfrm rot="5400000">
              <a:off x="4574773" y="2988961"/>
              <a:ext cx="527567" cy="5242283"/>
            </a:xfrm>
            <a:prstGeom prst="rect">
              <a:avLst/>
            </a:prstGeom>
            <a:gradFill>
              <a:gsLst>
                <a:gs pos="0">
                  <a:srgbClr val="55839D"/>
                </a:gs>
                <a:gs pos="50000">
                  <a:srgbClr val="55839D"/>
                </a:gs>
                <a:gs pos="100000">
                  <a:schemeClr val="lt1"/>
                </a:gs>
              </a:gsLst>
              <a:lin ang="162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
            <p:cNvSpPr txBox="1"/>
            <p:nvPr/>
          </p:nvSpPr>
          <p:spPr>
            <a:xfrm>
              <a:off x="2217392" y="5346308"/>
              <a:ext cx="5242283" cy="52756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100"/>
                <a:buFont typeface="Arial"/>
                <a:buNone/>
              </a:pPr>
              <a:r>
                <a:rPr lang="en-US" sz="2100">
                  <a:solidFill>
                    <a:schemeClr val="lt1"/>
                  </a:solidFill>
                  <a:latin typeface="Calibri"/>
                  <a:ea typeface="Calibri"/>
                  <a:cs typeface="Calibri"/>
                  <a:sym typeface="Calibri"/>
                </a:rPr>
                <a:t>Questions &amp; </a:t>
              </a:r>
              <a:r>
                <a:rPr b="0" i="0" lang="en-US" sz="2100" u="none" cap="none" strike="noStrike">
                  <a:solidFill>
                    <a:schemeClr val="lt1"/>
                  </a:solidFill>
                  <a:latin typeface="Calibri"/>
                  <a:ea typeface="Calibri"/>
                  <a:cs typeface="Calibri"/>
                  <a:sym typeface="Calibri"/>
                </a:rPr>
                <a:t>Closing Remarks</a:t>
              </a:r>
              <a:endParaRPr b="0" i="0" sz="1400" u="none" cap="none" strike="noStrike">
                <a:solidFill>
                  <a:srgbClr val="000000"/>
                </a:solidFill>
                <a:latin typeface="Arial"/>
                <a:ea typeface="Arial"/>
                <a:cs typeface="Arial"/>
                <a:sym typeface="Arial"/>
              </a:endParaRPr>
            </a:p>
          </p:txBody>
        </p:sp>
      </p:grpSp>
      <p:sp>
        <p:nvSpPr>
          <p:cNvPr id="247" name="Google Shape;247;p2"/>
          <p:cNvSpPr txBox="1"/>
          <p:nvPr/>
        </p:nvSpPr>
        <p:spPr>
          <a:xfrm>
            <a:off x="8505166" y="6525709"/>
            <a:ext cx="44328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248" name="Google Shape;248;p2"/>
          <p:cNvSpPr/>
          <p:nvPr/>
        </p:nvSpPr>
        <p:spPr>
          <a:xfrm>
            <a:off x="6881832" y="4740651"/>
            <a:ext cx="500700" cy="500700"/>
          </a:xfrm>
          <a:prstGeom prst="ellipse">
            <a:avLst/>
          </a:prstGeom>
          <a:solidFill>
            <a:srgbClr val="3F6275"/>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000000"/>
              </a:buClr>
              <a:buSzPts val="1627"/>
              <a:buFont typeface="Arial"/>
              <a:buNone/>
            </a:pPr>
            <a:r>
              <a:rPr b="0" i="0" lang="en-US" sz="1627" u="none" cap="none" strike="noStrike">
                <a:solidFill>
                  <a:schemeClr val="lt1"/>
                </a:solidFill>
                <a:latin typeface="Calibri"/>
                <a:ea typeface="Calibri"/>
                <a:cs typeface="Calibri"/>
                <a:sym typeface="Calibri"/>
              </a:rPr>
              <a:t>4</a:t>
            </a:r>
            <a:r>
              <a:rPr lang="en-US" sz="1627">
                <a:solidFill>
                  <a:schemeClr val="l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249" name="Google Shape;249;p2"/>
          <p:cNvSpPr/>
          <p:nvPr/>
        </p:nvSpPr>
        <p:spPr>
          <a:xfrm>
            <a:off x="6881820" y="5340551"/>
            <a:ext cx="500700" cy="500700"/>
          </a:xfrm>
          <a:prstGeom prst="ellipse">
            <a:avLst/>
          </a:prstGeom>
          <a:solidFill>
            <a:srgbClr val="3F6275"/>
          </a:solidFill>
          <a:ln cap="flat" cmpd="sng" w="22225">
            <a:solidFill>
              <a:srgbClr val="0E1C3C"/>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000000"/>
              </a:buClr>
              <a:buSzPts val="1627"/>
              <a:buFont typeface="Arial"/>
              <a:buNone/>
            </a:pPr>
            <a:r>
              <a:rPr b="0" i="0" lang="en-US" sz="1627" u="none" cap="none" strike="noStrike">
                <a:solidFill>
                  <a:schemeClr val="lt1"/>
                </a:solidFill>
                <a:latin typeface="Calibri"/>
                <a:ea typeface="Calibri"/>
                <a:cs typeface="Calibri"/>
                <a:sym typeface="Calibri"/>
              </a:rPr>
              <a:t>4</a:t>
            </a:r>
            <a:r>
              <a:rPr lang="en-US" sz="1627">
                <a:solidFill>
                  <a:schemeClr val="l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1000"/>
                                        <p:tgtEl>
                                          <p:spTgt spid="22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1000"/>
                                        <p:tgtEl>
                                          <p:spTgt spid="225"/>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21"/>
                                        </p:tgtEl>
                                        <p:attrNameLst>
                                          <p:attrName>style.visibility</p:attrName>
                                        </p:attrNameLst>
                                      </p:cBhvr>
                                      <p:to>
                                        <p:strVal val="visible"/>
                                      </p:to>
                                    </p:set>
                                    <p:anim calcmode="lin" valueType="num">
                                      <p:cBhvr additive="base">
                                        <p:cTn dur="1000"/>
                                        <p:tgtEl>
                                          <p:spTgt spid="221"/>
                                        </p:tgtEl>
                                        <p:attrNameLst>
                                          <p:attrName>ppt_y</p:attrName>
                                        </p:attrNameLst>
                                      </p:cBhvr>
                                      <p:tavLst>
                                        <p:tav fmla="" tm="0">
                                          <p:val>
                                            <p:strVal val="#ppt_y+1"/>
                                          </p:val>
                                        </p:tav>
                                        <p:tav fmla="" tm="100000">
                                          <p:val>
                                            <p:strVal val="#ppt_y"/>
                                          </p:val>
                                        </p:tav>
                                      </p:tavLst>
                                    </p:anim>
                                  </p:childTnLst>
                                </p:cTn>
                              </p:par>
                            </p:childTnLst>
                          </p:cTn>
                        </p:par>
                        <p:par>
                          <p:cTn fill="hold">
                            <p:stCondLst>
                              <p:cond delay="3000"/>
                            </p:stCondLst>
                            <p:childTnLst>
                              <p:par>
                                <p:cTn fill="hold" nodeType="afterEffect" presetClass="entr" presetID="2" presetSubtype="4">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ppt_y</p:attrName>
                                        </p:attrNameLst>
                                      </p:cBhvr>
                                      <p:tavLst>
                                        <p:tav fmla="" tm="0">
                                          <p:val>
                                            <p:strVal val="#ppt_y+1"/>
                                          </p:val>
                                        </p:tav>
                                        <p:tav fmla="" tm="100000">
                                          <p:val>
                                            <p:strVal val="#ppt_y"/>
                                          </p:val>
                                        </p:tav>
                                      </p:tavLst>
                                    </p:anim>
                                  </p:childTnLst>
                                </p:cTn>
                              </p:par>
                            </p:childTnLst>
                          </p:cTn>
                        </p:par>
                        <p:par>
                          <p:cTn fill="hold">
                            <p:stCondLst>
                              <p:cond delay="6000"/>
                            </p:stCondLst>
                            <p:childTnLst>
                              <p:par>
                                <p:cTn fill="hold" nodeType="afterEffect" presetClass="entr" presetID="2" presetSubtype="4">
                                  <p:stCondLst>
                                    <p:cond delay="0"/>
                                  </p:stCondLst>
                                  <p:childTnLst>
                                    <p:set>
                                      <p:cBhvr>
                                        <p:cTn dur="1" fill="hold">
                                          <p:stCondLst>
                                            <p:cond delay="0"/>
                                          </p:stCondLst>
                                        </p:cTn>
                                        <p:tgtEl>
                                          <p:spTgt spid="244"/>
                                        </p:tgtEl>
                                        <p:attrNameLst>
                                          <p:attrName>style.visibility</p:attrName>
                                        </p:attrNameLst>
                                      </p:cBhvr>
                                      <p:to>
                                        <p:strVal val="visible"/>
                                      </p:to>
                                    </p:set>
                                    <p:anim calcmode="lin" valueType="num">
                                      <p:cBhvr additive="base">
                                        <p:cTn dur="1000"/>
                                        <p:tgtEl>
                                          <p:spTgt spid="2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g20fa0896873_2_70"/>
          <p:cNvPicPr preferRelativeResize="0"/>
          <p:nvPr/>
        </p:nvPicPr>
        <p:blipFill rotWithShape="1">
          <a:blip r:embed="rId3">
            <a:alphaModFix/>
          </a:blip>
          <a:srcRect b="0" l="0" r="0" t="0"/>
          <a:stretch/>
        </p:blipFill>
        <p:spPr>
          <a:xfrm>
            <a:off x="335253" y="5104032"/>
            <a:ext cx="1813038" cy="1586410"/>
          </a:xfrm>
          <a:prstGeom prst="rect">
            <a:avLst/>
          </a:prstGeom>
          <a:noFill/>
          <a:ln>
            <a:noFill/>
          </a:ln>
        </p:spPr>
      </p:pic>
      <p:cxnSp>
        <p:nvCxnSpPr>
          <p:cNvPr id="526" name="Google Shape;526;g20fa0896873_2_70"/>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27" name="Google Shape;527;g20fa0896873_2_70"/>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28" name="Google Shape;528;g20fa0896873_2_70"/>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sp>
        <p:nvSpPr>
          <p:cNvPr id="529" name="Google Shape;529;g20fa0896873_2_70"/>
          <p:cNvSpPr txBox="1"/>
          <p:nvPr/>
        </p:nvSpPr>
        <p:spPr>
          <a:xfrm>
            <a:off x="223625" y="622350"/>
            <a:ext cx="8852400" cy="1041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3900" u="none" cap="none" strike="noStrike">
                <a:solidFill>
                  <a:schemeClr val="accent1"/>
                </a:solidFill>
                <a:latin typeface="Calibri"/>
                <a:ea typeface="Calibri"/>
                <a:cs typeface="Calibri"/>
                <a:sym typeface="Calibri"/>
              </a:rPr>
              <a:t>202</a:t>
            </a:r>
            <a:r>
              <a:rPr b="1" lang="en-US" sz="3900">
                <a:solidFill>
                  <a:schemeClr val="accent1"/>
                </a:solidFill>
                <a:latin typeface="Calibri"/>
                <a:ea typeface="Calibri"/>
                <a:cs typeface="Calibri"/>
                <a:sym typeface="Calibri"/>
              </a:rPr>
              <a:t>4 Projected</a:t>
            </a:r>
            <a:r>
              <a:rPr b="1" i="0" lang="en-US" sz="3900" u="none" cap="none" strike="noStrike">
                <a:solidFill>
                  <a:schemeClr val="accent1"/>
                </a:solidFill>
                <a:latin typeface="Calibri"/>
                <a:ea typeface="Calibri"/>
                <a:cs typeface="Calibri"/>
                <a:sym typeface="Calibri"/>
              </a:rPr>
              <a:t> Reserve Account Activity</a:t>
            </a:r>
            <a:endParaRPr i="0" sz="3900" u="none" cap="none" strike="noStrike">
              <a:solidFill>
                <a:srgbClr val="000000"/>
              </a:solidFill>
              <a:latin typeface="Calibri"/>
              <a:ea typeface="Calibri"/>
              <a:cs typeface="Calibri"/>
              <a:sym typeface="Calibri"/>
            </a:endParaRPr>
          </a:p>
        </p:txBody>
      </p:sp>
      <p:sp>
        <p:nvSpPr>
          <p:cNvPr id="530" name="Google Shape;530;g20fa0896873_2_70"/>
          <p:cNvSpPr txBox="1"/>
          <p:nvPr/>
        </p:nvSpPr>
        <p:spPr>
          <a:xfrm>
            <a:off x="8385777" y="6280844"/>
            <a:ext cx="562800" cy="609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0</a:t>
            </a:r>
            <a:endParaRPr b="0" i="0" sz="1400" u="none" cap="none" strike="noStrike">
              <a:solidFill>
                <a:srgbClr val="000000"/>
              </a:solidFill>
              <a:latin typeface="Arial"/>
              <a:ea typeface="Arial"/>
              <a:cs typeface="Arial"/>
              <a:sym typeface="Arial"/>
            </a:endParaRPr>
          </a:p>
        </p:txBody>
      </p:sp>
      <p:sp>
        <p:nvSpPr>
          <p:cNvPr id="531" name="Google Shape;531;g20fa0896873_2_7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graphicFrame>
        <p:nvGraphicFramePr>
          <p:cNvPr id="532" name="Google Shape;532;g20fa0896873_2_70"/>
          <p:cNvGraphicFramePr/>
          <p:nvPr/>
        </p:nvGraphicFramePr>
        <p:xfrm>
          <a:off x="605350" y="1654264"/>
          <a:ext cx="3000000" cy="3000000"/>
        </p:xfrm>
        <a:graphic>
          <a:graphicData uri="http://schemas.openxmlformats.org/drawingml/2006/table">
            <a:tbl>
              <a:tblPr bandRow="1" firstRow="1">
                <a:noFill/>
                <a:tableStyleId>{68D57B5A-AAB5-4369-BB75-4B0A4B386D00}</a:tableStyleId>
              </a:tblPr>
              <a:tblGrid>
                <a:gridCol w="1531450"/>
                <a:gridCol w="947975"/>
                <a:gridCol w="1019900"/>
                <a:gridCol w="1365750"/>
                <a:gridCol w="1182725"/>
                <a:gridCol w="1020575"/>
                <a:gridCol w="1020575"/>
              </a:tblGrid>
              <a:tr h="605900">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solidFill>
                            <a:schemeClr val="lt1"/>
                          </a:solidFill>
                        </a:rPr>
                        <a:t>General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Irrigation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Infrastructure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600" u="none" cap="none" strike="noStrike"/>
                        <a:t>Landscape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400" u="none" cap="none" strike="noStrike"/>
                        <a:t>Private Drives</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n-US" sz="1400" u="none" cap="none" strike="noStrike"/>
                        <a:t>Sconset</a:t>
                      </a:r>
                      <a:endParaRPr sz="1400" u="none" cap="none" strike="noStrike"/>
                    </a:p>
                  </a:txBody>
                  <a:tcPr marT="45725" marB="45725" marR="91450" marL="91450"/>
                </a:tc>
              </a:tr>
              <a:tr h="5786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Beginning Balance</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96,248</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a:t>$21,000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233,131</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63,863</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207,427</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237,641</a:t>
                      </a:r>
                      <a:endParaRPr b="1" sz="1600" u="none" cap="none" strike="noStrike"/>
                    </a:p>
                  </a:txBody>
                  <a:tcPr marT="45725" marB="45725" marR="91450" marL="91450"/>
                </a:tc>
              </a:tr>
              <a:tr h="335025">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Transfers</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r>
              <a:tr h="57865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Planned Contribution</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6,000</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15,000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$1</a:t>
                      </a:r>
                      <a:r>
                        <a:rPr b="1" lang="en-US" sz="1600"/>
                        <a:t>8</a:t>
                      </a:r>
                      <a:r>
                        <a:rPr b="1" lang="en-US" sz="1600" u="none" cap="none" strike="noStrike">
                          <a:solidFill>
                            <a:schemeClr val="dk1"/>
                          </a:solidFill>
                        </a:rPr>
                        <a:t>5,000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$2</a:t>
                      </a:r>
                      <a:r>
                        <a:rPr b="1" lang="en-US" sz="1600"/>
                        <a:t>7</a:t>
                      </a:r>
                      <a:r>
                        <a:rPr b="1" lang="en-US" sz="1600" u="none" cap="none" strike="noStrike">
                          <a:solidFill>
                            <a:schemeClr val="dk1"/>
                          </a:solidFill>
                        </a:rPr>
                        <a:t>,550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$9,500</a:t>
                      </a:r>
                      <a:endParaRPr b="1" sz="1600" u="none" cap="none" strike="noStrike">
                        <a:solidFill>
                          <a:schemeClr val="dk1"/>
                        </a:solidFill>
                      </a:endParaRPr>
                    </a:p>
                  </a:txBody>
                  <a:tcPr marT="45725" marB="45725" marR="91450" marL="91450"/>
                </a:tc>
              </a:tr>
              <a:tr h="578650">
                <a:tc>
                  <a:txBody>
                    <a:bodyPr/>
                    <a:lstStyle/>
                    <a:p>
                      <a:pPr indent="0" lvl="0" marL="0" marR="0" rtl="0" algn="l">
                        <a:lnSpc>
                          <a:spcPct val="100000"/>
                        </a:lnSpc>
                        <a:spcBef>
                          <a:spcPts val="0"/>
                        </a:spcBef>
                        <a:spcAft>
                          <a:spcPts val="0"/>
                        </a:spcAft>
                        <a:buClr>
                          <a:srgbClr val="000000"/>
                        </a:buClr>
                        <a:buSzPts val="1400"/>
                        <a:buFont typeface="Arial"/>
                        <a:buNone/>
                      </a:pPr>
                      <a:r>
                        <a:rPr b="1" lang="en-US" sz="1600" u="none" cap="none" strike="noStrike">
                          <a:solidFill>
                            <a:schemeClr val="dk1"/>
                          </a:solidFill>
                        </a:rPr>
                        <a:t>Planned Uses</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solidFill>
                            <a:schemeClr val="dk1"/>
                          </a:solidFill>
                        </a:rPr>
                        <a:t>$0</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solidFill>
                            <a:schemeClr val="dk1"/>
                          </a:solidFill>
                        </a:rPr>
                        <a:t>$0</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solidFill>
                            <a:schemeClr val="dk1"/>
                          </a:solidFill>
                        </a:rPr>
                        <a:t>($</a:t>
                      </a:r>
                      <a:r>
                        <a:rPr b="1" lang="en-US" sz="1600" u="sng"/>
                        <a:t>45,000)</a:t>
                      </a:r>
                      <a:r>
                        <a:rPr b="1" lang="en-US" sz="1600" u="sng" cap="none" strike="noStrike">
                          <a:solidFill>
                            <a:schemeClr val="dk1"/>
                          </a:solidFill>
                        </a:rPr>
                        <a:t>*</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a:t>($248,863)</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cap="none" strike="noStrike">
                          <a:solidFill>
                            <a:schemeClr val="dk1"/>
                          </a:solidFill>
                        </a:rPr>
                        <a:t>$0</a:t>
                      </a:r>
                      <a:endParaRPr b="1" sz="1600" u="sng"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sng"/>
                        <a:t>(</a:t>
                      </a:r>
                      <a:r>
                        <a:rPr b="1" lang="en-US" sz="1600" u="sng" cap="none" strike="noStrike">
                          <a:solidFill>
                            <a:schemeClr val="dk1"/>
                          </a:solidFill>
                        </a:rPr>
                        <a:t>$</a:t>
                      </a:r>
                      <a:r>
                        <a:rPr b="1" lang="en-US" sz="1600" u="sng"/>
                        <a:t>9,500)</a:t>
                      </a:r>
                      <a:endParaRPr b="1" sz="1600" u="sng" cap="none" strike="noStrike">
                        <a:solidFill>
                          <a:schemeClr val="dk1"/>
                        </a:solidFill>
                      </a:endParaRPr>
                    </a:p>
                  </a:txBody>
                  <a:tcPr marT="45725" marB="45725" marR="91450" marL="91450"/>
                </a:tc>
              </a:tr>
              <a:tr h="5786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Projected End Balances</a:t>
                      </a:r>
                      <a:endParaRPr b="1"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96,248</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solidFill>
                            <a:schemeClr val="dk1"/>
                          </a:solidFill>
                        </a:rPr>
                        <a:t>$</a:t>
                      </a:r>
                      <a:r>
                        <a:rPr b="1" lang="en-US" sz="1600"/>
                        <a:t>27,000</a:t>
                      </a:r>
                      <a:endParaRPr b="1" sz="16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203,131</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a:t>
                      </a:r>
                      <a:r>
                        <a:rPr b="1" lang="en-US" sz="1600"/>
                        <a:t>0</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34,977</a:t>
                      </a:r>
                      <a:endParaRPr b="1"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$2</a:t>
                      </a:r>
                      <a:r>
                        <a:rPr b="1" lang="en-US" sz="1600"/>
                        <a:t>37,641</a:t>
                      </a:r>
                      <a:endParaRPr b="1" sz="1600" u="none" cap="none" strike="noStrike"/>
                    </a:p>
                  </a:txBody>
                  <a:tcPr marT="45725" marB="45725" marR="91450" marL="91450"/>
                </a:tc>
              </a:tr>
            </a:tbl>
          </a:graphicData>
        </a:graphic>
      </p:graphicFrame>
      <p:sp>
        <p:nvSpPr>
          <p:cNvPr id="533" name="Google Shape;533;g20fa0896873_2_70"/>
          <p:cNvSpPr txBox="1"/>
          <p:nvPr/>
        </p:nvSpPr>
        <p:spPr>
          <a:xfrm>
            <a:off x="3047634" y="5112288"/>
            <a:ext cx="4438800" cy="15699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*Planned Uses in 202</a:t>
            </a:r>
            <a:r>
              <a:rPr b="1" lang="en-US" sz="1600">
                <a:solidFill>
                  <a:schemeClr val="dk1"/>
                </a:solidFill>
                <a:latin typeface="Calibri"/>
                <a:ea typeface="Calibri"/>
                <a:cs typeface="Calibri"/>
                <a:sym typeface="Calibri"/>
              </a:rPr>
              <a:t>4</a:t>
            </a:r>
            <a:endParaRPr b="1" i="0" sz="1400" u="none" cap="none" strike="noStrike">
              <a:solidFill>
                <a:srgbClr val="000000"/>
              </a:solidFill>
            </a:endParaRPr>
          </a:p>
          <a:p>
            <a:pPr indent="-285750" lvl="1" marL="742950" marR="0" rtl="0" algn="l">
              <a:lnSpc>
                <a:spcPct val="100000"/>
              </a:lnSpc>
              <a:spcBef>
                <a:spcPts val="0"/>
              </a:spcBef>
              <a:spcAft>
                <a:spcPts val="0"/>
              </a:spcAft>
              <a:buClr>
                <a:srgbClr val="000000"/>
              </a:buClr>
              <a:buSzPts val="1600"/>
              <a:buChar char="•"/>
            </a:pPr>
            <a:r>
              <a:rPr b="1" i="0" lang="en-US" sz="1600" u="none" cap="none" strike="noStrike">
                <a:solidFill>
                  <a:schemeClr val="dk1"/>
                </a:solidFill>
                <a:latin typeface="Calibri"/>
                <a:ea typeface="Calibri"/>
                <a:cs typeface="Calibri"/>
                <a:sym typeface="Calibri"/>
              </a:rPr>
              <a:t>$3,000 Sidewalk Replacements/Drains</a:t>
            </a:r>
            <a:endParaRPr b="1" i="0" sz="1400" u="none" cap="none" strike="noStrike">
              <a:solidFill>
                <a:srgbClr val="000000"/>
              </a:solidFill>
            </a:endParaRPr>
          </a:p>
          <a:p>
            <a:pPr indent="-285750" lvl="1" marL="742950" marR="0" rtl="0" algn="l">
              <a:lnSpc>
                <a:spcPct val="100000"/>
              </a:lnSpc>
              <a:spcBef>
                <a:spcPts val="0"/>
              </a:spcBef>
              <a:spcAft>
                <a:spcPts val="0"/>
              </a:spcAft>
              <a:buClr>
                <a:srgbClr val="000000"/>
              </a:buClr>
              <a:buSzPts val="1600"/>
              <a:buChar char="•"/>
            </a:pPr>
            <a:r>
              <a:rPr b="1" i="0" lang="en-US" sz="1600" u="none" cap="none" strike="noStrike">
                <a:solidFill>
                  <a:schemeClr val="dk1"/>
                </a:solidFill>
                <a:latin typeface="Calibri"/>
                <a:ea typeface="Calibri"/>
                <a:cs typeface="Calibri"/>
                <a:sym typeface="Calibri"/>
              </a:rPr>
              <a:t>$</a:t>
            </a:r>
            <a:r>
              <a:rPr b="1" lang="en-US" sz="1600">
                <a:solidFill>
                  <a:schemeClr val="dk1"/>
                </a:solidFill>
                <a:latin typeface="Calibri"/>
                <a:ea typeface="Calibri"/>
                <a:cs typeface="Calibri"/>
                <a:sym typeface="Calibri"/>
              </a:rPr>
              <a:t>25,000 Trails</a:t>
            </a:r>
            <a:endParaRPr b="1" i="0" sz="1400" u="none" cap="none" strike="noStrike">
              <a:solidFill>
                <a:srgbClr val="000000"/>
              </a:solidFill>
            </a:endParaRPr>
          </a:p>
          <a:p>
            <a:pPr indent="-285750" lvl="1" marL="742950" marR="0" rtl="0" algn="l">
              <a:lnSpc>
                <a:spcPct val="100000"/>
              </a:lnSpc>
              <a:spcBef>
                <a:spcPts val="0"/>
              </a:spcBef>
              <a:spcAft>
                <a:spcPts val="0"/>
              </a:spcAft>
              <a:buClr>
                <a:srgbClr val="000000"/>
              </a:buClr>
              <a:buSzPts val="1600"/>
              <a:buChar char="•"/>
            </a:pPr>
            <a:r>
              <a:rPr b="1" i="0" lang="en-US" sz="1600" u="none" cap="none" strike="noStrike">
                <a:solidFill>
                  <a:schemeClr val="dk1"/>
                </a:solidFill>
                <a:latin typeface="Calibri"/>
                <a:ea typeface="Calibri"/>
                <a:cs typeface="Calibri"/>
                <a:sym typeface="Calibri"/>
              </a:rPr>
              <a:t>$</a:t>
            </a:r>
            <a:r>
              <a:rPr b="1" lang="en-US" sz="1600">
                <a:solidFill>
                  <a:schemeClr val="dk1"/>
                </a:solidFill>
                <a:latin typeface="Calibri"/>
                <a:ea typeface="Calibri"/>
                <a:cs typeface="Calibri"/>
                <a:sym typeface="Calibri"/>
              </a:rPr>
              <a:t>10,000 Storm water drains</a:t>
            </a:r>
            <a:endParaRPr b="1" sz="1600">
              <a:solidFill>
                <a:schemeClr val="dk1"/>
              </a:solidFill>
              <a:latin typeface="Calibri"/>
              <a:ea typeface="Calibri"/>
              <a:cs typeface="Calibri"/>
              <a:sym typeface="Calibri"/>
            </a:endParaRPr>
          </a:p>
          <a:p>
            <a:pPr indent="-285750" lvl="1" marL="742950" marR="0" rtl="0" algn="l">
              <a:lnSpc>
                <a:spcPct val="100000"/>
              </a:lnSpc>
              <a:spcBef>
                <a:spcPts val="0"/>
              </a:spcBef>
              <a:spcAft>
                <a:spcPts val="0"/>
              </a:spcAft>
              <a:buClr>
                <a:schemeClr val="dk1"/>
              </a:buClr>
              <a:buSzPts val="1600"/>
              <a:buFont typeface="Calibri"/>
              <a:buChar char="•"/>
            </a:pPr>
            <a:r>
              <a:rPr b="1" lang="en-US" sz="1600">
                <a:solidFill>
                  <a:schemeClr val="dk1"/>
                </a:solidFill>
                <a:latin typeface="Calibri"/>
                <a:ea typeface="Calibri"/>
                <a:cs typeface="Calibri"/>
                <a:sym typeface="Calibri"/>
              </a:rPr>
              <a:t>$249K for berm refresh project</a:t>
            </a:r>
            <a:endParaRPr b="1"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ppt_w</p:attrName>
                                        </p:attrNameLst>
                                      </p:cBhvr>
                                      <p:tavLst>
                                        <p:tav fmla="" tm="0">
                                          <p:val>
                                            <p:strVal val="0"/>
                                          </p:val>
                                        </p:tav>
                                        <p:tav fmla="" tm="100000">
                                          <p:val>
                                            <p:strVal val="#ppt_w"/>
                                          </p:val>
                                        </p:tav>
                                      </p:tavLst>
                                    </p:anim>
                                    <p:anim calcmode="lin" valueType="num">
                                      <p:cBhvr additive="base">
                                        <p:cTn dur="1000"/>
                                        <p:tgtEl>
                                          <p:spTgt spid="5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208ff54b938_2_0"/>
          <p:cNvSpPr/>
          <p:nvPr/>
        </p:nvSpPr>
        <p:spPr>
          <a:xfrm>
            <a:off x="0" y="896433"/>
            <a:ext cx="9144000" cy="2304000"/>
          </a:xfrm>
          <a:prstGeom prst="rect">
            <a:avLst/>
          </a:prstGeom>
          <a:solidFill>
            <a:srgbClr val="0E1C3C">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539" name="Google Shape;539;g208ff54b938_2_0"/>
          <p:cNvSpPr txBox="1"/>
          <p:nvPr>
            <p:ph idx="17" type="body"/>
          </p:nvPr>
        </p:nvSpPr>
        <p:spPr>
          <a:xfrm>
            <a:off x="0" y="1271033"/>
            <a:ext cx="9144000" cy="1041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en-US" sz="4000"/>
              <a:t>Committee Reports</a:t>
            </a:r>
            <a:endParaRPr/>
          </a:p>
        </p:txBody>
      </p:sp>
      <p:sp>
        <p:nvSpPr>
          <p:cNvPr id="540" name="Google Shape;540;g208ff54b938_2_0"/>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41" name="Google Shape;541;g208ff54b938_2_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542" name="Google Shape;542;g208ff54b938_2_0"/>
          <p:cNvSpPr txBox="1"/>
          <p:nvPr/>
        </p:nvSpPr>
        <p:spPr>
          <a:xfrm>
            <a:off x="8488366" y="6402734"/>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pic>
        <p:nvPicPr>
          <p:cNvPr id="543" name="Google Shape;543;g208ff54b938_2_0"/>
          <p:cNvPicPr preferRelativeResize="0"/>
          <p:nvPr/>
        </p:nvPicPr>
        <p:blipFill rotWithShape="1">
          <a:blip r:embed="rId4">
            <a:alphaModFix/>
          </a:blip>
          <a:srcRect b="0" l="0" r="0" t="0"/>
          <a:stretch/>
        </p:blipFill>
        <p:spPr>
          <a:xfrm>
            <a:off x="4877774" y="1943789"/>
            <a:ext cx="4368800" cy="4458929"/>
          </a:xfrm>
          <a:prstGeom prst="rect">
            <a:avLst/>
          </a:prstGeom>
          <a:noFill/>
          <a:ln>
            <a:noFill/>
          </a:ln>
        </p:spPr>
      </p:pic>
      <p:sp>
        <p:nvSpPr>
          <p:cNvPr id="544" name="Google Shape;544;g208ff54b938_2_0"/>
          <p:cNvSpPr txBox="1"/>
          <p:nvPr/>
        </p:nvSpPr>
        <p:spPr>
          <a:xfrm>
            <a:off x="2800003" y="5177685"/>
            <a:ext cx="3543900" cy="10413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accent1"/>
              </a:buClr>
              <a:buSzPts val="2800"/>
              <a:buFont typeface="Arial"/>
              <a:buNone/>
            </a:pPr>
            <a:r>
              <a:rPr b="0" i="0" lang="en-US" sz="2800" u="none" cap="none" strike="noStrike">
                <a:solidFill>
                  <a:schemeClr val="accent1"/>
                </a:solidFill>
                <a:latin typeface="Impact"/>
                <a:ea typeface="Impact"/>
                <a:cs typeface="Impact"/>
                <a:sym typeface="Impact"/>
              </a:rPr>
              <a:t>Volunteers in Action!</a:t>
            </a:r>
            <a:endParaRPr b="0" i="0" sz="1400" u="none" cap="none" strike="noStrike">
              <a:solidFill>
                <a:srgbClr val="000000"/>
              </a:solidFill>
              <a:latin typeface="Impact"/>
              <a:ea typeface="Impact"/>
              <a:cs typeface="Impact"/>
              <a:sym typeface="Impact"/>
            </a:endParaRPr>
          </a:p>
        </p:txBody>
      </p:sp>
      <p:sp>
        <p:nvSpPr>
          <p:cNvPr id="545" name="Google Shape;545;g208ff54b938_2_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5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cxnSp>
        <p:nvCxnSpPr>
          <p:cNvPr id="551" name="Google Shape;551;g18959690c55_9_87"/>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52" name="Google Shape;552;g18959690c55_9_87"/>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53" name="Google Shape;553;g18959690c55_9_87"/>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554" name="Google Shape;554;g18959690c55_9_87"/>
          <p:cNvSpPr txBox="1"/>
          <p:nvPr/>
        </p:nvSpPr>
        <p:spPr>
          <a:xfrm>
            <a:off x="8470841" y="62212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555" name="Google Shape;555;g18959690c55_9_87"/>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556" name="Google Shape;556;g18959690c55_9_8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7" name="Google Shape;557;g18959690c55_9_87"/>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8" name="Google Shape;558;g18959690c55_9_87"/>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559" name="Google Shape;559;g18959690c55_9_87"/>
          <p:cNvSpPr txBox="1"/>
          <p:nvPr/>
        </p:nvSpPr>
        <p:spPr>
          <a:xfrm>
            <a:off x="304800" y="1567450"/>
            <a:ext cx="4707600" cy="538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1" i="0" lang="en-US" sz="2000" u="sng" cap="none" strike="noStrike">
                <a:solidFill>
                  <a:schemeClr val="dk1"/>
                </a:solidFill>
                <a:highlight>
                  <a:schemeClr val="lt1"/>
                </a:highlight>
                <a:latin typeface="Arial"/>
                <a:ea typeface="Arial"/>
                <a:cs typeface="Arial"/>
                <a:sym typeface="Arial"/>
              </a:rPr>
              <a:t>Members</a:t>
            </a:r>
            <a:r>
              <a:rPr b="1" i="0" lang="en-US" sz="2000" u="none" cap="none" strike="noStrike">
                <a:solidFill>
                  <a:schemeClr val="dk1"/>
                </a:solidFill>
                <a:highlight>
                  <a:schemeClr val="lt1"/>
                </a:highlight>
                <a:latin typeface="Arial"/>
                <a:ea typeface="Arial"/>
                <a:cs typeface="Arial"/>
                <a:sym typeface="Arial"/>
              </a:rPr>
              <a:t> </a:t>
            </a:r>
            <a:endParaRPr b="1"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Nancy Bigelow (chair)</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Anthony Johnson</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Cathy Grossu</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Cindy Fitzharris</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Stephen Taylor</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Garry Murphee</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lang="en-US" sz="2000">
                <a:solidFill>
                  <a:schemeClr val="dk1"/>
                </a:solidFill>
                <a:highlight>
                  <a:schemeClr val="lt1"/>
                </a:highlight>
              </a:rPr>
              <a:t>Joe Petrozza</a:t>
            </a:r>
            <a:endParaRPr sz="2000">
              <a:solidFill>
                <a:schemeClr val="dk1"/>
              </a:solidFill>
              <a:highlight>
                <a:schemeClr val="lt1"/>
              </a:highlight>
            </a:endParaRPr>
          </a:p>
          <a:p>
            <a:pPr indent="0" lvl="0" marL="0" marR="0" rtl="0" algn="l">
              <a:lnSpc>
                <a:spcPct val="115000"/>
              </a:lnSpc>
              <a:spcBef>
                <a:spcPts val="0"/>
              </a:spcBef>
              <a:spcAft>
                <a:spcPts val="0"/>
              </a:spcAft>
              <a:buClr>
                <a:srgbClr val="000000"/>
              </a:buClr>
              <a:buSzPts val="1800"/>
              <a:buFont typeface="Arial"/>
              <a:buNone/>
            </a:pPr>
            <a:r>
              <a:t/>
            </a:r>
            <a:endParaRPr b="1" i="0" sz="1800" u="sng"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rPr b="1" i="0" lang="en-US" sz="2000" u="sng" cap="none" strike="noStrike">
                <a:solidFill>
                  <a:schemeClr val="dk1"/>
                </a:solidFill>
                <a:highlight>
                  <a:schemeClr val="lt1"/>
                </a:highlight>
                <a:latin typeface="Arial"/>
                <a:ea typeface="Arial"/>
                <a:cs typeface="Arial"/>
                <a:sym typeface="Arial"/>
              </a:rPr>
              <a:t>Contractors</a:t>
            </a:r>
            <a:r>
              <a:rPr b="0" i="0" lang="en-US" sz="2000" u="none" cap="none" strike="noStrike">
                <a:solidFill>
                  <a:schemeClr val="dk1"/>
                </a:solidFill>
                <a:highlight>
                  <a:schemeClr val="lt1"/>
                </a:highlight>
                <a:latin typeface="Arial"/>
                <a:ea typeface="Arial"/>
                <a:cs typeface="Arial"/>
                <a:sym typeface="Arial"/>
              </a:rPr>
              <a:t>​</a:t>
            </a:r>
            <a:endParaRPr b="0" i="0" sz="2000" u="none" cap="none" strike="noStrike">
              <a:solidFill>
                <a:schemeClr val="dk1"/>
              </a:solidFill>
              <a:highlight>
                <a:schemeClr val="lt1"/>
              </a:highlight>
              <a:latin typeface="Arial"/>
              <a:ea typeface="Arial"/>
              <a:cs typeface="Arial"/>
              <a:sym typeface="Arial"/>
            </a:endParaRPr>
          </a:p>
          <a:p>
            <a:pPr indent="-152400" lvl="0" marL="1524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Bland Landscaping​ (</a:t>
            </a:r>
            <a:r>
              <a:rPr lang="en-US" sz="2000">
                <a:solidFill>
                  <a:schemeClr val="dk1"/>
                </a:solidFill>
                <a:highlight>
                  <a:schemeClr val="lt1"/>
                </a:highlight>
              </a:rPr>
              <a:t>thru 1/31/24)</a:t>
            </a:r>
            <a:endParaRPr sz="2000">
              <a:solidFill>
                <a:schemeClr val="dk1"/>
              </a:solidFill>
              <a:highlight>
                <a:schemeClr val="lt1"/>
              </a:highlight>
            </a:endParaRPr>
          </a:p>
          <a:p>
            <a:pPr indent="-152400" lvl="0" marL="152400" marR="0" rtl="0" algn="l">
              <a:lnSpc>
                <a:spcPct val="115000"/>
              </a:lnSpc>
              <a:spcBef>
                <a:spcPts val="0"/>
              </a:spcBef>
              <a:spcAft>
                <a:spcPts val="0"/>
              </a:spcAft>
              <a:buClr>
                <a:srgbClr val="000000"/>
              </a:buClr>
              <a:buSzPts val="2000"/>
              <a:buFont typeface="Arial"/>
              <a:buNone/>
            </a:pPr>
            <a:r>
              <a:rPr lang="en-US" sz="2000">
                <a:solidFill>
                  <a:schemeClr val="dk1"/>
                </a:solidFill>
                <a:highlight>
                  <a:schemeClr val="lt1"/>
                </a:highlight>
              </a:rPr>
              <a:t>Cortes Landscaping (begin 2/1/24)</a:t>
            </a:r>
            <a:endParaRPr sz="2000">
              <a:solidFill>
                <a:schemeClr val="dk1"/>
              </a:solidFill>
              <a:highlight>
                <a:schemeClr val="lt1"/>
              </a:highlight>
            </a:endParaRPr>
          </a:p>
          <a:p>
            <a:pPr indent="-152400" lvl="0" marL="1524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Box of Rain​</a:t>
            </a:r>
            <a:endParaRPr b="0" i="0" sz="2000" u="none" cap="none" strike="noStrike">
              <a:solidFill>
                <a:schemeClr val="dk1"/>
              </a:solidFill>
              <a:highlight>
                <a:schemeClr val="lt1"/>
              </a:highlight>
              <a:latin typeface="Arial"/>
              <a:ea typeface="Arial"/>
              <a:cs typeface="Arial"/>
              <a:sym typeface="Arial"/>
            </a:endParaRPr>
          </a:p>
          <a:p>
            <a:pPr indent="-152400" lvl="0" marL="1524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Arborguard​</a:t>
            </a:r>
            <a:endParaRPr b="0" i="0" sz="2000" u="none" cap="none" strike="noStrike">
              <a:solidFill>
                <a:schemeClr val="dk1"/>
              </a:solidFill>
              <a:highlight>
                <a:schemeClr val="lt1"/>
              </a:highlight>
              <a:latin typeface="Arial"/>
              <a:ea typeface="Arial"/>
              <a:cs typeface="Arial"/>
              <a:sym typeface="Arial"/>
            </a:endParaRPr>
          </a:p>
          <a:p>
            <a:pPr indent="-152400" lvl="0" marL="1524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Arial"/>
              <a:ea typeface="Arial"/>
              <a:cs typeface="Arial"/>
              <a:sym typeface="Arial"/>
            </a:endParaRPr>
          </a:p>
        </p:txBody>
      </p:sp>
      <p:sp>
        <p:nvSpPr>
          <p:cNvPr id="560" name="Google Shape;560;g18959690c55_9_87"/>
          <p:cNvSpPr txBox="1"/>
          <p:nvPr/>
        </p:nvSpPr>
        <p:spPr>
          <a:xfrm>
            <a:off x="3911100" y="1818788"/>
            <a:ext cx="4707600" cy="1554600"/>
          </a:xfrm>
          <a:prstGeom prst="rect">
            <a:avLst/>
          </a:prstGeom>
          <a:noFill/>
          <a:ln>
            <a:noFill/>
          </a:ln>
        </p:spPr>
        <p:txBody>
          <a:bodyPr anchorCtr="0" anchor="t" bIns="91425" lIns="91425" spcFirstLastPara="1" rIns="91425" wrap="square" tIns="91425">
            <a:spAutoFit/>
          </a:bodyPr>
          <a:lstStyle/>
          <a:p>
            <a:pPr indent="-152400" lvl="0" marL="152400" marR="0" rtl="0" algn="ctr">
              <a:lnSpc>
                <a:spcPct val="115000"/>
              </a:lnSpc>
              <a:spcBef>
                <a:spcPts val="0"/>
              </a:spcBef>
              <a:spcAft>
                <a:spcPts val="0"/>
              </a:spcAft>
              <a:buClr>
                <a:srgbClr val="000000"/>
              </a:buClr>
              <a:buSzPts val="2000"/>
              <a:buFont typeface="Arial"/>
              <a:buNone/>
            </a:pPr>
            <a:r>
              <a:rPr b="1" i="0" lang="en-US" sz="2000" u="sng" cap="none" strike="noStrike">
                <a:solidFill>
                  <a:schemeClr val="dk1"/>
                </a:solidFill>
                <a:highlight>
                  <a:schemeClr val="lt1"/>
                </a:highlight>
                <a:latin typeface="Arial"/>
                <a:ea typeface="Arial"/>
                <a:cs typeface="Arial"/>
                <a:sym typeface="Arial"/>
              </a:rPr>
              <a:t>Carolina Land Consultants</a:t>
            </a:r>
            <a:r>
              <a:rPr b="0" i="0" lang="en-US" sz="2000" u="none" cap="none" strike="noStrike">
                <a:solidFill>
                  <a:schemeClr val="dk1"/>
                </a:solidFill>
                <a:highlight>
                  <a:schemeClr val="lt1"/>
                </a:highlight>
                <a:latin typeface="Arial"/>
                <a:ea typeface="Arial"/>
                <a:cs typeface="Arial"/>
                <a:sym typeface="Arial"/>
              </a:rPr>
              <a:t>​</a:t>
            </a:r>
            <a:endParaRPr b="0" i="0" sz="2000" u="none" cap="none" strike="noStrike">
              <a:solidFill>
                <a:schemeClr val="dk1"/>
              </a:solidFill>
              <a:highlight>
                <a:schemeClr val="lt1"/>
              </a:highlight>
              <a:latin typeface="Arial"/>
              <a:ea typeface="Arial"/>
              <a:cs typeface="Arial"/>
              <a:sym typeface="Arial"/>
            </a:endParaRPr>
          </a:p>
          <a:p>
            <a:pPr indent="-152400" lvl="0" marL="10668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Brad Vice </a:t>
            </a:r>
            <a:endParaRPr b="0" i="0" sz="2000" u="none" cap="none" strike="noStrike">
              <a:solidFill>
                <a:schemeClr val="dk1"/>
              </a:solidFill>
              <a:highlight>
                <a:schemeClr val="lt1"/>
              </a:highlight>
              <a:latin typeface="Arial"/>
              <a:ea typeface="Arial"/>
              <a:cs typeface="Arial"/>
              <a:sym typeface="Arial"/>
            </a:endParaRPr>
          </a:p>
          <a:p>
            <a:pPr indent="-152400" lvl="0" marL="10668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David McDonnell​</a:t>
            </a:r>
            <a:endParaRPr b="0" i="0" sz="20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0" i="0" sz="2000" u="none" cap="none" strike="noStrike">
              <a:solidFill>
                <a:schemeClr val="dk1"/>
              </a:solidFill>
              <a:highlight>
                <a:schemeClr val="lt1"/>
              </a:highlight>
              <a:latin typeface="Arial"/>
              <a:ea typeface="Arial"/>
              <a:cs typeface="Arial"/>
              <a:sym typeface="Arial"/>
            </a:endParaRPr>
          </a:p>
        </p:txBody>
      </p:sp>
      <p:sp>
        <p:nvSpPr>
          <p:cNvPr id="561" name="Google Shape;561;g18959690c55_9_87"/>
          <p:cNvSpPr txBox="1"/>
          <p:nvPr/>
        </p:nvSpPr>
        <p:spPr>
          <a:xfrm>
            <a:off x="987500" y="803950"/>
            <a:ext cx="6377100" cy="763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Landscape Committee </a:t>
            </a:r>
            <a:endParaRPr b="0" i="0" sz="4000" u="none" cap="none" strike="noStrike">
              <a:solidFill>
                <a:srgbClr val="000000"/>
              </a:solidFill>
              <a:latin typeface="Arial"/>
              <a:ea typeface="Arial"/>
              <a:cs typeface="Arial"/>
              <a:sym typeface="Arial"/>
            </a:endParaRPr>
          </a:p>
        </p:txBody>
      </p:sp>
      <p:sp>
        <p:nvSpPr>
          <p:cNvPr id="562" name="Google Shape;562;g18959690c55_9_87"/>
          <p:cNvSpPr txBox="1"/>
          <p:nvPr/>
        </p:nvSpPr>
        <p:spPr>
          <a:xfrm>
            <a:off x="4047200" y="4284350"/>
            <a:ext cx="3397200" cy="846600"/>
          </a:xfrm>
          <a:prstGeom prst="rect">
            <a:avLst/>
          </a:prstGeom>
          <a:noFill/>
          <a:ln>
            <a:noFill/>
          </a:ln>
        </p:spPr>
        <p:txBody>
          <a:bodyPr anchorCtr="0" anchor="t" bIns="91425" lIns="91425" spcFirstLastPara="1" rIns="91425" wrap="square" tIns="91425">
            <a:spAutoFit/>
          </a:bodyPr>
          <a:lstStyle/>
          <a:p>
            <a:pPr indent="-152400" lvl="0" marL="152400" marR="0" rtl="0" algn="ctr">
              <a:lnSpc>
                <a:spcPct val="115000"/>
              </a:lnSpc>
              <a:spcBef>
                <a:spcPts val="0"/>
              </a:spcBef>
              <a:spcAft>
                <a:spcPts val="0"/>
              </a:spcAft>
              <a:buClr>
                <a:srgbClr val="000000"/>
              </a:buClr>
              <a:buSzPts val="2000"/>
              <a:buFont typeface="Arial"/>
              <a:buNone/>
            </a:pPr>
            <a:r>
              <a:rPr b="1" i="0" lang="en-US" sz="2000" u="sng" cap="none" strike="noStrike">
                <a:solidFill>
                  <a:schemeClr val="dk1"/>
                </a:solidFill>
                <a:highlight>
                  <a:schemeClr val="lt1"/>
                </a:highlight>
                <a:latin typeface="Arial"/>
                <a:ea typeface="Arial"/>
                <a:cs typeface="Arial"/>
                <a:sym typeface="Arial"/>
              </a:rPr>
              <a:t>Board Liason</a:t>
            </a:r>
            <a:endParaRPr b="0" i="0" sz="2000" u="none" cap="none" strike="noStrike">
              <a:solidFill>
                <a:schemeClr val="dk1"/>
              </a:solidFill>
              <a:highlight>
                <a:schemeClr val="lt1"/>
              </a:highlight>
              <a:latin typeface="Arial"/>
              <a:ea typeface="Arial"/>
              <a:cs typeface="Arial"/>
              <a:sym typeface="Arial"/>
            </a:endParaRPr>
          </a:p>
          <a:p>
            <a:pPr indent="457200" lvl="0" marL="457200" marR="0" rtl="0" algn="l">
              <a:lnSpc>
                <a:spcPct val="115000"/>
              </a:lnSpc>
              <a:spcBef>
                <a:spcPts val="0"/>
              </a:spcBef>
              <a:spcAft>
                <a:spcPts val="0"/>
              </a:spcAft>
              <a:buClr>
                <a:srgbClr val="000000"/>
              </a:buClr>
              <a:buSzPts val="2000"/>
              <a:buFont typeface="Arial"/>
              <a:buNone/>
            </a:pPr>
            <a:r>
              <a:rPr b="0" i="0" lang="en-US" sz="2000" u="none" cap="none" strike="noStrike">
                <a:solidFill>
                  <a:schemeClr val="dk1"/>
                </a:solidFill>
                <a:highlight>
                  <a:schemeClr val="lt1"/>
                </a:highlight>
                <a:latin typeface="Arial"/>
                <a:ea typeface="Arial"/>
                <a:cs typeface="Arial"/>
                <a:sym typeface="Arial"/>
              </a:rPr>
              <a:t>Linda Bundens</a:t>
            </a:r>
            <a:endParaRPr b="0" i="0" sz="2000" u="none" cap="none" strike="noStrike">
              <a:solidFill>
                <a:schemeClr val="dk1"/>
              </a:solidFill>
              <a:highlight>
                <a:schemeClr val="lt1"/>
              </a:highlight>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cxnSp>
        <p:nvCxnSpPr>
          <p:cNvPr id="568" name="Google Shape;568;g18959690c55_9_102"/>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69" name="Google Shape;569;g18959690c55_9_102"/>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70" name="Google Shape;570;g18959690c55_9_102"/>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571" name="Google Shape;571;g18959690c55_9_102"/>
          <p:cNvSpPr txBox="1"/>
          <p:nvPr/>
        </p:nvSpPr>
        <p:spPr>
          <a:xfrm>
            <a:off x="8574091"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572" name="Google Shape;572;g18959690c55_9_102"/>
          <p:cNvSpPr/>
          <p:nvPr/>
        </p:nvSpPr>
        <p:spPr>
          <a:xfrm>
            <a:off x="5446487" y="648760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573" name="Google Shape;573;g18959690c55_9_102"/>
          <p:cNvPicPr preferRelativeResize="0"/>
          <p:nvPr/>
        </p:nvPicPr>
        <p:blipFill rotWithShape="1">
          <a:blip r:embed="rId4">
            <a:alphaModFix/>
          </a:blip>
          <a:srcRect b="0" l="0" r="40464" t="0"/>
          <a:stretch/>
        </p:blipFill>
        <p:spPr>
          <a:xfrm>
            <a:off x="6125550" y="1787513"/>
            <a:ext cx="2656027" cy="3506137"/>
          </a:xfrm>
          <a:prstGeom prst="rect">
            <a:avLst/>
          </a:prstGeom>
          <a:noFill/>
          <a:ln>
            <a:noFill/>
          </a:ln>
        </p:spPr>
      </p:pic>
      <p:sp>
        <p:nvSpPr>
          <p:cNvPr id="574" name="Google Shape;574;g18959690c55_9_102"/>
          <p:cNvSpPr txBox="1"/>
          <p:nvPr/>
        </p:nvSpPr>
        <p:spPr>
          <a:xfrm>
            <a:off x="285925" y="1250100"/>
            <a:ext cx="5662200" cy="5922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900"/>
              <a:buFont typeface="Arial"/>
              <a:buNone/>
            </a:pPr>
            <a:r>
              <a:rPr b="1" i="0" lang="en-US" sz="2000" u="none" cap="none" strike="noStrike">
                <a:solidFill>
                  <a:schemeClr val="dk1"/>
                </a:solidFill>
                <a:highlight>
                  <a:schemeClr val="lt1"/>
                </a:highlight>
                <a:latin typeface="Arial"/>
                <a:ea typeface="Arial"/>
                <a:cs typeface="Arial"/>
                <a:sym typeface="Arial"/>
              </a:rPr>
              <a:t>202</a:t>
            </a:r>
            <a:r>
              <a:rPr b="1" lang="en-US" sz="2000">
                <a:solidFill>
                  <a:schemeClr val="dk1"/>
                </a:solidFill>
                <a:highlight>
                  <a:schemeClr val="lt1"/>
                </a:highlight>
              </a:rPr>
              <a:t>3</a:t>
            </a:r>
            <a:r>
              <a:rPr b="1" i="0" lang="en-US" sz="2000" u="none" cap="none" strike="noStrike">
                <a:solidFill>
                  <a:schemeClr val="dk1"/>
                </a:solidFill>
                <a:highlight>
                  <a:schemeClr val="lt1"/>
                </a:highlight>
                <a:latin typeface="Arial"/>
                <a:ea typeface="Arial"/>
                <a:cs typeface="Arial"/>
                <a:sym typeface="Arial"/>
              </a:rPr>
              <a:t> Accomplishments</a:t>
            </a:r>
            <a:r>
              <a:rPr b="0" i="0" lang="en-US" sz="2000" u="none" cap="none" strike="noStrike">
                <a:solidFill>
                  <a:schemeClr val="dk1"/>
                </a:solidFill>
                <a:highlight>
                  <a:schemeClr val="lt1"/>
                </a:highlight>
                <a:latin typeface="Arial"/>
                <a:ea typeface="Arial"/>
                <a:cs typeface="Arial"/>
                <a:sym typeface="Arial"/>
              </a:rPr>
              <a:t>​</a:t>
            </a:r>
            <a:endParaRPr b="0" i="0" sz="2000" u="none" cap="none" strike="noStrike">
              <a:solidFill>
                <a:schemeClr val="dk1"/>
              </a:solidFill>
              <a:highlight>
                <a:schemeClr val="lt1"/>
              </a:highlight>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The committee and BOD continue to evaluate the work and pricing of landscape contractors.  The change from Bland to Cortes reflects these efforts to improve service and lock in pricing for 3 years.</a:t>
            </a:r>
            <a:endParaRPr sz="1600">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Worked closely with flower bed designer to develop a more contemporary design</a:t>
            </a:r>
            <a:endParaRPr sz="1600">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Developed and implemented a intensive program to address disease and insect damage</a:t>
            </a:r>
            <a:endParaRPr sz="1600">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Identification/removal  and replacement of dead or damaged maple trees along BSR</a:t>
            </a:r>
            <a:endParaRPr sz="1600">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Published educational articles in The Stroll magazine</a:t>
            </a:r>
            <a:endParaRPr sz="1600">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600"/>
              <a:buFont typeface="Arial"/>
              <a:buNone/>
            </a:pPr>
            <a:r>
              <a:t/>
            </a:r>
            <a:endParaRPr b="1" i="0" sz="1600" u="sng"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rPr b="1" i="0" lang="en-US" sz="2000" u="none" cap="none" strike="noStrike">
                <a:solidFill>
                  <a:schemeClr val="dk1"/>
                </a:solidFill>
                <a:highlight>
                  <a:schemeClr val="lt1"/>
                </a:highlight>
                <a:latin typeface="Arial"/>
                <a:ea typeface="Arial"/>
                <a:cs typeface="Arial"/>
                <a:sym typeface="Arial"/>
              </a:rPr>
              <a:t>202</a:t>
            </a:r>
            <a:r>
              <a:rPr b="1" lang="en-US" sz="2000">
                <a:solidFill>
                  <a:schemeClr val="dk1"/>
                </a:solidFill>
                <a:highlight>
                  <a:schemeClr val="lt1"/>
                </a:highlight>
              </a:rPr>
              <a:t>3</a:t>
            </a:r>
            <a:r>
              <a:rPr b="1" i="0" lang="en-US" sz="2000" u="none" cap="none" strike="noStrike">
                <a:solidFill>
                  <a:schemeClr val="dk1"/>
                </a:solidFill>
                <a:highlight>
                  <a:schemeClr val="lt1"/>
                </a:highlight>
                <a:latin typeface="Arial"/>
                <a:ea typeface="Arial"/>
                <a:cs typeface="Arial"/>
                <a:sym typeface="Arial"/>
              </a:rPr>
              <a:t> Challenges</a:t>
            </a:r>
            <a:r>
              <a:rPr b="0" i="0" lang="en-US" sz="2000" u="none" cap="none" strike="noStrike">
                <a:solidFill>
                  <a:schemeClr val="dk1"/>
                </a:solidFill>
                <a:highlight>
                  <a:schemeClr val="lt1"/>
                </a:highlight>
                <a:latin typeface="Arial"/>
                <a:ea typeface="Arial"/>
                <a:cs typeface="Arial"/>
                <a:sym typeface="Arial"/>
              </a:rPr>
              <a:t>​</a:t>
            </a:r>
            <a:endParaRPr b="0" i="0" sz="2000" u="none" cap="none" strike="noStrike">
              <a:solidFill>
                <a:schemeClr val="dk1"/>
              </a:solidFill>
              <a:highlight>
                <a:schemeClr val="lt1"/>
              </a:highlight>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Irrigation cost increase due to damage caused by contractors installing wires/cables.  Aggressive collection efforts underway to obtain reimbursement for repairs</a:t>
            </a:r>
            <a:endParaRPr sz="1600">
              <a:solidFill>
                <a:schemeClr val="dk1"/>
              </a:solidFill>
              <a:highlight>
                <a:schemeClr val="lt1"/>
              </a:highlight>
              <a:latin typeface="Calibri"/>
              <a:ea typeface="Calibri"/>
              <a:cs typeface="Calibri"/>
              <a:sym typeface="Calibri"/>
            </a:endParaRPr>
          </a:p>
          <a:p>
            <a:pPr indent="-330200" lvl="0" marL="457200" marR="0" rtl="0" algn="l">
              <a:lnSpc>
                <a:spcPct val="115000"/>
              </a:lnSpc>
              <a:spcBef>
                <a:spcPts val="0"/>
              </a:spcBef>
              <a:spcAft>
                <a:spcPts val="0"/>
              </a:spcAft>
              <a:buClr>
                <a:schemeClr val="dk1"/>
              </a:buClr>
              <a:buSzPts val="1600"/>
              <a:buFont typeface="Calibri"/>
              <a:buChar char="●"/>
            </a:pPr>
            <a:r>
              <a:rPr lang="en-US" sz="1600">
                <a:solidFill>
                  <a:schemeClr val="dk1"/>
                </a:solidFill>
                <a:highlight>
                  <a:schemeClr val="lt1"/>
                </a:highlight>
                <a:latin typeface="Calibri"/>
                <a:ea typeface="Calibri"/>
                <a:cs typeface="Calibri"/>
                <a:sym typeface="Calibri"/>
              </a:rPr>
              <a:t>Continued repair of property damage to plants, grass and landscaping lighting due to vandalism</a:t>
            </a:r>
            <a:endParaRPr sz="1600">
              <a:solidFill>
                <a:schemeClr val="dk1"/>
              </a:solidFill>
              <a:highlight>
                <a:schemeClr val="lt1"/>
              </a:highlight>
              <a:latin typeface="Calibri"/>
              <a:ea typeface="Calibri"/>
              <a:cs typeface="Calibri"/>
              <a:sym typeface="Calibri"/>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highlight>
                <a:schemeClr val="lt1"/>
              </a:highlight>
              <a:latin typeface="Calibri"/>
              <a:ea typeface="Calibri"/>
              <a:cs typeface="Calibri"/>
              <a:sym typeface="Calibri"/>
            </a:endParaRPr>
          </a:p>
        </p:txBody>
      </p:sp>
      <p:sp>
        <p:nvSpPr>
          <p:cNvPr id="575" name="Google Shape;575;g18959690c55_9_102"/>
          <p:cNvSpPr txBox="1"/>
          <p:nvPr/>
        </p:nvSpPr>
        <p:spPr>
          <a:xfrm>
            <a:off x="1739550" y="728675"/>
            <a:ext cx="5424300" cy="614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1" i="0" lang="en-US" sz="4000" u="none" cap="none" strike="noStrike">
                <a:solidFill>
                  <a:schemeClr val="accent1"/>
                </a:solidFill>
                <a:latin typeface="Calibri"/>
                <a:ea typeface="Calibri"/>
                <a:cs typeface="Calibri"/>
                <a:sym typeface="Calibri"/>
              </a:rPr>
              <a:t>Landscape Committee </a:t>
            </a:r>
            <a:endParaRPr i="0" sz="40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cxnSp>
        <p:nvCxnSpPr>
          <p:cNvPr id="581" name="Google Shape;581;g18959690c55_9_114"/>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82" name="Google Shape;582;g18959690c55_9_114"/>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83" name="Google Shape;583;g18959690c55_9_114"/>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584" name="Google Shape;584;g18959690c55_9_114"/>
          <p:cNvSpPr txBox="1"/>
          <p:nvPr/>
        </p:nvSpPr>
        <p:spPr>
          <a:xfrm>
            <a:off x="8386341"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585" name="Google Shape;585;g18959690c55_9_114"/>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586" name="Google Shape;586;g18959690c55_9_114"/>
          <p:cNvSpPr txBox="1"/>
          <p:nvPr/>
        </p:nvSpPr>
        <p:spPr>
          <a:xfrm>
            <a:off x="388250" y="1676950"/>
            <a:ext cx="8293500" cy="230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00"/>
              <a:buFont typeface="Arial"/>
              <a:buNone/>
            </a:pPr>
            <a:r>
              <a:rPr b="1" i="0" lang="en-US" sz="2200" u="none" cap="none" strike="noStrike">
                <a:solidFill>
                  <a:schemeClr val="dk1"/>
                </a:solidFill>
                <a:highlight>
                  <a:schemeClr val="lt1"/>
                </a:highlight>
                <a:latin typeface="Arial"/>
                <a:ea typeface="Arial"/>
                <a:cs typeface="Arial"/>
                <a:sym typeface="Arial"/>
              </a:rPr>
              <a:t>202</a:t>
            </a:r>
            <a:r>
              <a:rPr b="1" lang="en-US" sz="2200">
                <a:solidFill>
                  <a:schemeClr val="dk1"/>
                </a:solidFill>
                <a:highlight>
                  <a:schemeClr val="lt1"/>
                </a:highlight>
              </a:rPr>
              <a:t>4</a:t>
            </a:r>
            <a:r>
              <a:rPr b="1" i="0" lang="en-US" sz="2200" u="none" cap="none" strike="noStrike">
                <a:solidFill>
                  <a:schemeClr val="dk1"/>
                </a:solidFill>
                <a:highlight>
                  <a:schemeClr val="lt1"/>
                </a:highlight>
                <a:latin typeface="Arial"/>
                <a:ea typeface="Arial"/>
                <a:cs typeface="Arial"/>
                <a:sym typeface="Arial"/>
              </a:rPr>
              <a:t> Upcoming Project Priorities</a:t>
            </a:r>
            <a:r>
              <a:rPr b="0" i="0" lang="en-US" sz="2200" u="none" cap="none" strike="noStrike">
                <a:solidFill>
                  <a:schemeClr val="dk1"/>
                </a:solidFill>
                <a:highlight>
                  <a:schemeClr val="lt1"/>
                </a:highlight>
                <a:latin typeface="Arial"/>
                <a:ea typeface="Arial"/>
                <a:cs typeface="Arial"/>
                <a:sym typeface="Arial"/>
              </a:rPr>
              <a:t>​</a:t>
            </a:r>
            <a:endParaRPr b="0" i="0" sz="2200" u="none" cap="none" strike="noStrike">
              <a:solidFill>
                <a:schemeClr val="dk1"/>
              </a:solidFill>
              <a:highlight>
                <a:schemeClr val="lt1"/>
              </a:highlight>
              <a:latin typeface="Arial"/>
              <a:ea typeface="Arial"/>
              <a:cs typeface="Arial"/>
              <a:sym typeface="Arial"/>
            </a:endParaRPr>
          </a:p>
          <a:p>
            <a:pPr indent="0" lvl="0" marL="0" marR="0" rtl="0" algn="l">
              <a:lnSpc>
                <a:spcPct val="115000"/>
              </a:lnSpc>
              <a:spcBef>
                <a:spcPts val="0"/>
              </a:spcBef>
              <a:spcAft>
                <a:spcPts val="0"/>
              </a:spcAft>
              <a:buClr>
                <a:srgbClr val="000000"/>
              </a:buClr>
              <a:buSzPts val="2100"/>
              <a:buFont typeface="Arial"/>
              <a:buNone/>
            </a:pPr>
            <a:r>
              <a:t/>
            </a:r>
            <a:endParaRPr sz="2200">
              <a:solidFill>
                <a:schemeClr val="dk1"/>
              </a:solidFill>
              <a:highlight>
                <a:schemeClr val="lt1"/>
              </a:highlight>
            </a:endParaRPr>
          </a:p>
          <a:p>
            <a:pPr indent="-355600" lvl="0" marL="457200" marR="0" rtl="0" algn="l">
              <a:lnSpc>
                <a:spcPct val="115000"/>
              </a:lnSpc>
              <a:spcBef>
                <a:spcPts val="0"/>
              </a:spcBef>
              <a:spcAft>
                <a:spcPts val="0"/>
              </a:spcAft>
              <a:buClr>
                <a:schemeClr val="dk1"/>
              </a:buClr>
              <a:buSzPts val="2000"/>
              <a:buFont typeface="Verdana"/>
              <a:buChar char="●"/>
            </a:pPr>
            <a:r>
              <a:rPr lang="en-US" sz="2000">
                <a:solidFill>
                  <a:schemeClr val="dk1"/>
                </a:solidFill>
                <a:highlight>
                  <a:schemeClr val="lt1"/>
                </a:highlight>
              </a:rPr>
              <a:t>Expand focus on early identification, restoration and resolution of landscaping issue including disease and damage to preserve trees and shrubs and minimize replacement costs</a:t>
            </a:r>
            <a:endParaRPr b="0" i="0" sz="2000" u="none" cap="none" strike="noStrike">
              <a:solidFill>
                <a:schemeClr val="dk1"/>
              </a:solidFill>
              <a:highlight>
                <a:schemeClr val="lt1"/>
              </a:highlight>
              <a:latin typeface="Arial"/>
              <a:ea typeface="Arial"/>
              <a:cs typeface="Arial"/>
              <a:sym typeface="Arial"/>
            </a:endParaRPr>
          </a:p>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highlight>
                <a:schemeClr val="lt1"/>
              </a:highlight>
              <a:latin typeface="Arial"/>
              <a:ea typeface="Arial"/>
              <a:cs typeface="Arial"/>
              <a:sym typeface="Arial"/>
            </a:endParaRPr>
          </a:p>
        </p:txBody>
      </p:sp>
      <p:pic>
        <p:nvPicPr>
          <p:cNvPr id="587" name="Google Shape;587;g18959690c55_9_114"/>
          <p:cNvPicPr preferRelativeResize="0"/>
          <p:nvPr/>
        </p:nvPicPr>
        <p:blipFill rotWithShape="1">
          <a:blip r:embed="rId4">
            <a:alphaModFix/>
          </a:blip>
          <a:srcRect b="0" l="0" r="0" t="0"/>
          <a:stretch/>
        </p:blipFill>
        <p:spPr>
          <a:xfrm>
            <a:off x="2217425" y="3676125"/>
            <a:ext cx="4419124" cy="2849575"/>
          </a:xfrm>
          <a:prstGeom prst="rect">
            <a:avLst/>
          </a:prstGeom>
          <a:noFill/>
          <a:ln>
            <a:noFill/>
          </a:ln>
        </p:spPr>
      </p:pic>
      <p:sp>
        <p:nvSpPr>
          <p:cNvPr id="588" name="Google Shape;588;g18959690c55_9_114"/>
          <p:cNvSpPr txBox="1"/>
          <p:nvPr/>
        </p:nvSpPr>
        <p:spPr>
          <a:xfrm>
            <a:off x="953900" y="898025"/>
            <a:ext cx="6132900" cy="6234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Landscape Committee </a:t>
            </a:r>
            <a:endParaRPr i="0" sz="40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2"/>
                                        </p:tgtEl>
                                        <p:attrNameLst>
                                          <p:attrName>style.visibility</p:attrName>
                                        </p:attrNameLst>
                                      </p:cBhvr>
                                      <p:to>
                                        <p:strVal val="visible"/>
                                      </p:to>
                                    </p:set>
                                    <p:animEffect filter="fade" transition="in">
                                      <p:cBhvr>
                                        <p:cTn dur="500"/>
                                        <p:tgtEl>
                                          <p:spTgt spid="5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cxnSp>
        <p:nvCxnSpPr>
          <p:cNvPr id="594" name="Google Shape;594;g18959690c55_9_126"/>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595" name="Google Shape;595;g18959690c55_9_126"/>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596" name="Google Shape;596;g18959690c55_9_126"/>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597" name="Google Shape;597;g18959690c55_9_126"/>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a:t>
            </a:r>
            <a:r>
              <a:rPr lang="en-US" sz="1200">
                <a:solidFill>
                  <a:schemeClr val="accent6"/>
                </a:solidFill>
                <a:latin typeface="Calibri"/>
                <a:ea typeface="Calibri"/>
                <a:cs typeface="Calibri"/>
                <a:sym typeface="Calibri"/>
              </a:rPr>
              <a:t>24</a:t>
            </a:r>
            <a:endParaRPr b="0" i="0" sz="1400" u="none" cap="none" strike="noStrike">
              <a:solidFill>
                <a:srgbClr val="000000"/>
              </a:solidFill>
              <a:latin typeface="Arial"/>
              <a:ea typeface="Arial"/>
              <a:cs typeface="Arial"/>
              <a:sym typeface="Arial"/>
            </a:endParaRPr>
          </a:p>
        </p:txBody>
      </p:sp>
      <p:sp>
        <p:nvSpPr>
          <p:cNvPr id="598" name="Google Shape;598;g18959690c55_9_126"/>
          <p:cNvSpPr txBox="1"/>
          <p:nvPr/>
        </p:nvSpPr>
        <p:spPr>
          <a:xfrm>
            <a:off x="214250" y="1510200"/>
            <a:ext cx="8641500" cy="48381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0"/>
              </a:spcBef>
              <a:spcAft>
                <a:spcPts val="0"/>
              </a:spcAft>
              <a:buNone/>
            </a:pPr>
            <a:r>
              <a:rPr b="1" i="0" lang="en-US" sz="2400" cap="none" strike="noStrike">
                <a:solidFill>
                  <a:schemeClr val="dk1"/>
                </a:solidFill>
                <a:highlight>
                  <a:schemeClr val="lt1"/>
                </a:highlight>
                <a:latin typeface="Calibri"/>
                <a:ea typeface="Calibri"/>
                <a:cs typeface="Calibri"/>
                <a:sym typeface="Calibri"/>
              </a:rPr>
              <a:t>Why </a:t>
            </a:r>
            <a:r>
              <a:rPr b="1" lang="en-US" sz="2400">
                <a:solidFill>
                  <a:schemeClr val="dk1"/>
                </a:solidFill>
                <a:highlight>
                  <a:schemeClr val="lt1"/>
                </a:highlight>
                <a:latin typeface="Calibri"/>
                <a:ea typeface="Calibri"/>
                <a:cs typeface="Calibri"/>
                <a:sym typeface="Calibri"/>
              </a:rPr>
              <a:t>S</a:t>
            </a:r>
            <a:r>
              <a:rPr b="1" i="0" lang="en-US" sz="2400" cap="none" strike="noStrike">
                <a:solidFill>
                  <a:schemeClr val="dk1"/>
                </a:solidFill>
                <a:highlight>
                  <a:schemeClr val="lt1"/>
                </a:highlight>
                <a:latin typeface="Calibri"/>
                <a:ea typeface="Calibri"/>
                <a:cs typeface="Calibri"/>
                <a:sym typeface="Calibri"/>
              </a:rPr>
              <a:t>pend </a:t>
            </a:r>
            <a:r>
              <a:rPr b="1" lang="en-US" sz="2400">
                <a:solidFill>
                  <a:schemeClr val="dk1"/>
                </a:solidFill>
                <a:highlight>
                  <a:schemeClr val="lt1"/>
                </a:highlight>
                <a:latin typeface="Calibri"/>
                <a:ea typeface="Calibri"/>
                <a:cs typeface="Calibri"/>
                <a:sym typeface="Calibri"/>
              </a:rPr>
              <a:t>M</a:t>
            </a:r>
            <a:r>
              <a:rPr b="1" i="0" lang="en-US" sz="2400" cap="none" strike="noStrike">
                <a:solidFill>
                  <a:schemeClr val="dk1"/>
                </a:solidFill>
                <a:highlight>
                  <a:schemeClr val="lt1"/>
                </a:highlight>
                <a:latin typeface="Calibri"/>
                <a:ea typeface="Calibri"/>
                <a:cs typeface="Calibri"/>
                <a:sym typeface="Calibri"/>
              </a:rPr>
              <a:t>oney to </a:t>
            </a:r>
            <a:r>
              <a:rPr b="1" lang="en-US" sz="2400">
                <a:solidFill>
                  <a:schemeClr val="dk1"/>
                </a:solidFill>
                <a:highlight>
                  <a:schemeClr val="lt1"/>
                </a:highlight>
                <a:latin typeface="Calibri"/>
                <a:ea typeface="Calibri"/>
                <a:cs typeface="Calibri"/>
                <a:sym typeface="Calibri"/>
              </a:rPr>
              <a:t>U</a:t>
            </a:r>
            <a:r>
              <a:rPr b="1" i="0" lang="en-US" sz="2400" cap="none" strike="noStrike">
                <a:solidFill>
                  <a:schemeClr val="dk1"/>
                </a:solidFill>
                <a:highlight>
                  <a:schemeClr val="lt1"/>
                </a:highlight>
                <a:latin typeface="Calibri"/>
                <a:ea typeface="Calibri"/>
                <a:cs typeface="Calibri"/>
                <a:sym typeface="Calibri"/>
              </a:rPr>
              <a:t>pdate Brawley School Road</a:t>
            </a:r>
            <a:r>
              <a:rPr b="1" lang="en-US" sz="2400">
                <a:solidFill>
                  <a:schemeClr val="dk1"/>
                </a:solidFill>
                <a:highlight>
                  <a:schemeClr val="lt1"/>
                </a:highlight>
                <a:latin typeface="Calibri"/>
                <a:ea typeface="Calibri"/>
                <a:cs typeface="Calibri"/>
                <a:sym typeface="Calibri"/>
              </a:rPr>
              <a:t> </a:t>
            </a:r>
            <a:r>
              <a:rPr b="1" i="0" lang="en-US" sz="2400" cap="none" strike="noStrike">
                <a:solidFill>
                  <a:schemeClr val="dk1"/>
                </a:solidFill>
                <a:highlight>
                  <a:schemeClr val="lt1"/>
                </a:highlight>
                <a:latin typeface="Calibri"/>
                <a:ea typeface="Calibri"/>
                <a:cs typeface="Calibri"/>
                <a:sym typeface="Calibri"/>
              </a:rPr>
              <a:t>Landscape​?</a:t>
            </a:r>
            <a:endParaRPr b="1" i="0" sz="2400"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50"/>
              <a:buFont typeface="Arial"/>
              <a:buNone/>
            </a:pPr>
            <a:r>
              <a:t/>
            </a:r>
            <a:endParaRPr b="1" i="0" sz="2150" u="sng"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BSR corridor is the gateway to our  the community​</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We are getting close to 30 years old and updating is needed​</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Trees have matured and are growing into each other, thinning is necessary​</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Disease, emerald ash borer, has infected some of our trees ​</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Some plant material, especially compacta holly, have outlived their lifespan​</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There are gaps in the plantings where material has died out over the years​</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More groundcover is being introduced to help save $ over time​</a:t>
            </a:r>
            <a:endParaRPr i="0" sz="2000" cap="none" strike="noStrike">
              <a:solidFill>
                <a:schemeClr val="dk1"/>
              </a:solidFill>
              <a:highlight>
                <a:schemeClr val="lt1"/>
              </a:highlight>
              <a:latin typeface="Calibri"/>
              <a:ea typeface="Calibri"/>
              <a:cs typeface="Calibri"/>
              <a:sym typeface="Calibri"/>
            </a:endParaRPr>
          </a:p>
          <a:p>
            <a:pPr indent="-333375" lvl="0" marL="901700" marR="0" rtl="0" algn="l">
              <a:lnSpc>
                <a:spcPct val="115000"/>
              </a:lnSpc>
              <a:spcBef>
                <a:spcPts val="0"/>
              </a:spcBef>
              <a:spcAft>
                <a:spcPts val="0"/>
              </a:spcAft>
              <a:buClr>
                <a:schemeClr val="dk1"/>
              </a:buClr>
              <a:buSzPts val="1650"/>
              <a:buChar char="●"/>
            </a:pPr>
            <a:r>
              <a:rPr i="0" lang="en-US" sz="2000" cap="none" strike="noStrike">
                <a:solidFill>
                  <a:schemeClr val="dk1"/>
                </a:solidFill>
                <a:highlight>
                  <a:schemeClr val="lt1"/>
                </a:highlight>
                <a:latin typeface="Calibri"/>
                <a:ea typeface="Calibri"/>
                <a:cs typeface="Calibri"/>
                <a:sym typeface="Calibri"/>
              </a:rPr>
              <a:t>We have to protect our investment and our property values</a:t>
            </a:r>
            <a:endParaRPr i="0" sz="2000" cap="none" strike="noStrike">
              <a:solidFill>
                <a:schemeClr val="dk1"/>
              </a:solidFill>
              <a:highlight>
                <a:schemeClr val="lt1"/>
              </a:highlight>
              <a:latin typeface="Calibri"/>
              <a:ea typeface="Calibri"/>
              <a:cs typeface="Calibri"/>
              <a:sym typeface="Calibri"/>
            </a:endParaRPr>
          </a:p>
        </p:txBody>
      </p:sp>
      <p:sp>
        <p:nvSpPr>
          <p:cNvPr id="599" name="Google Shape;599;g18959690c55_9_126"/>
          <p:cNvSpPr txBox="1"/>
          <p:nvPr/>
        </p:nvSpPr>
        <p:spPr>
          <a:xfrm>
            <a:off x="936950" y="728678"/>
            <a:ext cx="7196100" cy="672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i="0" lang="en-US" sz="4000" u="none" cap="none" strike="noStrike">
                <a:solidFill>
                  <a:schemeClr val="accent1"/>
                </a:solidFill>
                <a:latin typeface="Calibri"/>
                <a:ea typeface="Calibri"/>
                <a:cs typeface="Calibri"/>
                <a:sym typeface="Calibri"/>
              </a:rPr>
              <a:t>3 Year BSR Berm Refresh Project </a:t>
            </a:r>
            <a:endParaRPr i="0" sz="4000" u="none" cap="none" strike="noStrike">
              <a:solidFill>
                <a:srgbClr val="000000"/>
              </a:solidFill>
              <a:latin typeface="Calibri"/>
              <a:ea typeface="Calibri"/>
              <a:cs typeface="Calibri"/>
              <a:sym typeface="Calibri"/>
            </a:endParaRPr>
          </a:p>
        </p:txBody>
      </p:sp>
      <p:sp>
        <p:nvSpPr>
          <p:cNvPr id="600" name="Google Shape;600;g18959690c55_9_126"/>
          <p:cNvSpPr txBox="1"/>
          <p:nvPr/>
        </p:nvSpPr>
        <p:spPr>
          <a:xfrm>
            <a:off x="3516800" y="58275"/>
            <a:ext cx="23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sp>
        <p:nvSpPr>
          <p:cNvPr id="601" name="Google Shape;601;g18959690c55_9_126"/>
          <p:cNvSpPr txBox="1"/>
          <p:nvPr>
            <p:ph idx="12" type="sldNum"/>
          </p:nvPr>
        </p:nvSpPr>
        <p:spPr>
          <a:xfrm>
            <a:off x="8244775" y="6325600"/>
            <a:ext cx="648000" cy="400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cxnSp>
        <p:nvCxnSpPr>
          <p:cNvPr id="607" name="Google Shape;607;g18959690c55_9_13"/>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08" name="Google Shape;608;g18959690c55_9_13"/>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09" name="Google Shape;609;g18959690c55_9_13"/>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10" name="Google Shape;610;g18959690c55_9_13"/>
          <p:cNvSpPr txBox="1"/>
          <p:nvPr/>
        </p:nvSpPr>
        <p:spPr>
          <a:xfrm>
            <a:off x="8470841"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a:t>
            </a:r>
            <a:r>
              <a:rPr lang="en-US" sz="1800">
                <a:solidFill>
                  <a:schemeClr val="accen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611" name="Google Shape;611;g18959690c55_9_1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612" name="Google Shape;612;g18959690c55_9_13"/>
          <p:cNvSpPr txBox="1"/>
          <p:nvPr/>
        </p:nvSpPr>
        <p:spPr>
          <a:xfrm>
            <a:off x="311875" y="1016588"/>
            <a:ext cx="7829400" cy="684900"/>
          </a:xfrm>
          <a:prstGeom prst="rect">
            <a:avLst/>
          </a:prstGeom>
          <a:noFill/>
          <a:ln>
            <a:noFill/>
          </a:ln>
        </p:spPr>
        <p:txBody>
          <a:bodyPr anchorCtr="0" anchor="t" bIns="91425" lIns="91425" spcFirstLastPara="1" rIns="91425" wrap="square" tIns="91425">
            <a:spAutoFit/>
          </a:bodyPr>
          <a:lstStyle/>
          <a:p>
            <a:pPr indent="0" lvl="0" marL="0" marR="0" rtl="0" algn="l">
              <a:lnSpc>
                <a:spcPct val="110714"/>
              </a:lnSpc>
              <a:spcBef>
                <a:spcPts val="0"/>
              </a:spcBef>
              <a:spcAft>
                <a:spcPts val="0"/>
              </a:spcAft>
              <a:buClr>
                <a:srgbClr val="000000"/>
              </a:buClr>
              <a:buSzPts val="2650"/>
              <a:buFont typeface="Arial"/>
              <a:buNone/>
            </a:pPr>
            <a:r>
              <a:rPr b="1" lang="en-US" sz="3250">
                <a:solidFill>
                  <a:srgbClr val="222222"/>
                </a:solidFill>
                <a:highlight>
                  <a:schemeClr val="lt1"/>
                </a:highlight>
                <a:latin typeface="Calibri"/>
                <a:ea typeface="Calibri"/>
                <a:cs typeface="Calibri"/>
                <a:sym typeface="Calibri"/>
              </a:rPr>
              <a:t>Before:  </a:t>
            </a:r>
            <a:r>
              <a:rPr b="1" i="0" lang="en-US" sz="3250" u="none" cap="none" strike="noStrike">
                <a:solidFill>
                  <a:srgbClr val="222222"/>
                </a:solidFill>
                <a:highlight>
                  <a:schemeClr val="lt1"/>
                </a:highlight>
                <a:latin typeface="Calibri"/>
                <a:ea typeface="Calibri"/>
                <a:cs typeface="Calibri"/>
                <a:sym typeface="Calibri"/>
              </a:rPr>
              <a:t>Examples of </a:t>
            </a:r>
            <a:r>
              <a:rPr b="1" lang="en-US" sz="3250">
                <a:solidFill>
                  <a:srgbClr val="222222"/>
                </a:solidFill>
                <a:highlight>
                  <a:schemeClr val="lt1"/>
                </a:highlight>
                <a:latin typeface="Calibri"/>
                <a:ea typeface="Calibri"/>
                <a:cs typeface="Calibri"/>
                <a:sym typeface="Calibri"/>
              </a:rPr>
              <a:t>missing plant materials</a:t>
            </a:r>
            <a:endParaRPr b="1" i="0" sz="2000" u="none" cap="none" strike="noStrike">
              <a:solidFill>
                <a:srgbClr val="222222"/>
              </a:solidFill>
              <a:highlight>
                <a:schemeClr val="lt1"/>
              </a:highlight>
              <a:latin typeface="Calibri"/>
              <a:ea typeface="Calibri"/>
              <a:cs typeface="Calibri"/>
              <a:sym typeface="Calibri"/>
            </a:endParaRPr>
          </a:p>
        </p:txBody>
      </p:sp>
      <p:pic>
        <p:nvPicPr>
          <p:cNvPr id="613" name="Google Shape;613;g18959690c55_9_13"/>
          <p:cNvPicPr preferRelativeResize="0"/>
          <p:nvPr/>
        </p:nvPicPr>
        <p:blipFill rotWithShape="1">
          <a:blip r:embed="rId4">
            <a:alphaModFix/>
          </a:blip>
          <a:srcRect b="0" l="0" r="0" t="0"/>
          <a:stretch/>
        </p:blipFill>
        <p:spPr>
          <a:xfrm>
            <a:off x="5764882" y="2039725"/>
            <a:ext cx="2965580" cy="3954107"/>
          </a:xfrm>
          <a:prstGeom prst="rect">
            <a:avLst/>
          </a:prstGeom>
          <a:noFill/>
          <a:ln>
            <a:noFill/>
          </a:ln>
        </p:spPr>
      </p:pic>
      <p:pic>
        <p:nvPicPr>
          <p:cNvPr id="614" name="Google Shape;614;g18959690c55_9_13"/>
          <p:cNvPicPr preferRelativeResize="0"/>
          <p:nvPr/>
        </p:nvPicPr>
        <p:blipFill rotWithShape="1">
          <a:blip r:embed="rId5">
            <a:alphaModFix/>
          </a:blip>
          <a:srcRect b="0" l="0" r="0" t="0"/>
          <a:stretch/>
        </p:blipFill>
        <p:spPr>
          <a:xfrm>
            <a:off x="311875" y="2039725"/>
            <a:ext cx="5266541" cy="3954099"/>
          </a:xfrm>
          <a:prstGeom prst="rect">
            <a:avLst/>
          </a:prstGeom>
          <a:noFill/>
          <a:ln>
            <a:noFill/>
          </a:ln>
        </p:spPr>
      </p:pic>
      <p:sp>
        <p:nvSpPr>
          <p:cNvPr id="615" name="Google Shape;615;g18959690c55_9_13"/>
          <p:cNvSpPr txBox="1"/>
          <p:nvPr/>
        </p:nvSpPr>
        <p:spPr>
          <a:xfrm>
            <a:off x="3714775" y="152225"/>
            <a:ext cx="23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cxnSp>
        <p:nvCxnSpPr>
          <p:cNvPr id="621" name="Google Shape;621;g18959690c55_9_26"/>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22" name="Google Shape;622;g18959690c55_9_26"/>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23" name="Google Shape;623;g18959690c55_9_26"/>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24" name="Google Shape;624;g18959690c55_9_26"/>
          <p:cNvSpPr txBox="1"/>
          <p:nvPr/>
        </p:nvSpPr>
        <p:spPr>
          <a:xfrm>
            <a:off x="8505166" y="64876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27</a:t>
            </a:r>
            <a:endParaRPr b="0" i="0" sz="1400" u="none" cap="none" strike="noStrike">
              <a:solidFill>
                <a:srgbClr val="000000"/>
              </a:solidFill>
              <a:latin typeface="Arial"/>
              <a:ea typeface="Arial"/>
              <a:cs typeface="Arial"/>
              <a:sym typeface="Arial"/>
            </a:endParaRPr>
          </a:p>
        </p:txBody>
      </p:sp>
      <p:sp>
        <p:nvSpPr>
          <p:cNvPr id="625" name="Google Shape;625;g18959690c55_9_26"/>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626" name="Google Shape;626;g18959690c55_9_26"/>
          <p:cNvPicPr preferRelativeResize="0"/>
          <p:nvPr/>
        </p:nvPicPr>
        <p:blipFill rotWithShape="1">
          <a:blip r:embed="rId4">
            <a:alphaModFix/>
          </a:blip>
          <a:srcRect b="0" l="0" r="0" t="0"/>
          <a:stretch/>
        </p:blipFill>
        <p:spPr>
          <a:xfrm>
            <a:off x="4615463" y="2194142"/>
            <a:ext cx="4312341" cy="3230950"/>
          </a:xfrm>
          <a:prstGeom prst="rect">
            <a:avLst/>
          </a:prstGeom>
          <a:noFill/>
          <a:ln>
            <a:noFill/>
          </a:ln>
        </p:spPr>
      </p:pic>
      <p:pic>
        <p:nvPicPr>
          <p:cNvPr id="627" name="Google Shape;627;g18959690c55_9_26"/>
          <p:cNvPicPr preferRelativeResize="0"/>
          <p:nvPr/>
        </p:nvPicPr>
        <p:blipFill rotWithShape="1">
          <a:blip r:embed="rId5">
            <a:alphaModFix/>
          </a:blip>
          <a:srcRect b="0" l="0" r="0" t="0"/>
          <a:stretch/>
        </p:blipFill>
        <p:spPr>
          <a:xfrm>
            <a:off x="142188" y="2194152"/>
            <a:ext cx="4312357" cy="3230950"/>
          </a:xfrm>
          <a:prstGeom prst="rect">
            <a:avLst/>
          </a:prstGeom>
          <a:noFill/>
          <a:ln>
            <a:noFill/>
          </a:ln>
        </p:spPr>
      </p:pic>
      <p:sp>
        <p:nvSpPr>
          <p:cNvPr id="628" name="Google Shape;628;g18959690c55_9_26"/>
          <p:cNvSpPr txBox="1"/>
          <p:nvPr/>
        </p:nvSpPr>
        <p:spPr>
          <a:xfrm>
            <a:off x="192750" y="774550"/>
            <a:ext cx="8758500" cy="1264500"/>
          </a:xfrm>
          <a:prstGeom prst="rect">
            <a:avLst/>
          </a:prstGeom>
          <a:noFill/>
          <a:ln>
            <a:noFill/>
          </a:ln>
        </p:spPr>
        <p:txBody>
          <a:bodyPr anchorCtr="0" anchor="t" bIns="91425" lIns="91425" spcFirstLastPara="1" rIns="91425" wrap="square" tIns="91425">
            <a:spAutoFit/>
          </a:bodyPr>
          <a:lstStyle/>
          <a:p>
            <a:pPr indent="0" lvl="0" marL="0" marR="0" rtl="0" algn="l">
              <a:lnSpc>
                <a:spcPct val="105405"/>
              </a:lnSpc>
              <a:spcBef>
                <a:spcPts val="0"/>
              </a:spcBef>
              <a:spcAft>
                <a:spcPts val="0"/>
              </a:spcAft>
              <a:buClr>
                <a:srgbClr val="000000"/>
              </a:buClr>
              <a:buSzPts val="2900"/>
              <a:buFont typeface="Arial"/>
              <a:buNone/>
            </a:pPr>
            <a:r>
              <a:rPr b="1" i="0" lang="en-US" sz="4000" u="none" cap="none" strike="noStrike">
                <a:solidFill>
                  <a:schemeClr val="dk1"/>
                </a:solidFill>
                <a:highlight>
                  <a:schemeClr val="lt1"/>
                </a:highlight>
                <a:latin typeface="Calibri"/>
                <a:ea typeface="Calibri"/>
                <a:cs typeface="Calibri"/>
                <a:sym typeface="Calibri"/>
              </a:rPr>
              <a:t>Renovation Challenges:​ </a:t>
            </a:r>
            <a:endParaRPr b="1" sz="4000">
              <a:solidFill>
                <a:schemeClr val="dk1"/>
              </a:solidFill>
              <a:highlight>
                <a:schemeClr val="lt1"/>
              </a:highlight>
              <a:latin typeface="Calibri"/>
              <a:ea typeface="Calibri"/>
              <a:cs typeface="Calibri"/>
              <a:sym typeface="Calibri"/>
            </a:endParaRPr>
          </a:p>
          <a:p>
            <a:pPr indent="0" lvl="0" marL="0" marR="0" rtl="0" algn="l">
              <a:lnSpc>
                <a:spcPct val="105405"/>
              </a:lnSpc>
              <a:spcBef>
                <a:spcPts val="0"/>
              </a:spcBef>
              <a:spcAft>
                <a:spcPts val="0"/>
              </a:spcAft>
              <a:buClr>
                <a:srgbClr val="000000"/>
              </a:buClr>
              <a:buSzPts val="2900"/>
              <a:buFont typeface="Arial"/>
              <a:buNone/>
            </a:pPr>
            <a:r>
              <a:rPr b="1" i="0" lang="en-US" sz="2800" u="none" cap="none" strike="noStrike">
                <a:solidFill>
                  <a:schemeClr val="dk1"/>
                </a:solidFill>
                <a:highlight>
                  <a:schemeClr val="lt1"/>
                </a:highlight>
                <a:latin typeface="Calibri"/>
                <a:ea typeface="Calibri"/>
                <a:cs typeface="Calibri"/>
                <a:sym typeface="Calibri"/>
              </a:rPr>
              <a:t>Overgrown areas, aged out plant material </a:t>
            </a:r>
            <a:endParaRPr b="1" i="0" sz="2800" u="none" cap="none" strike="noStrike">
              <a:solidFill>
                <a:schemeClr val="dk1"/>
              </a:solidFill>
              <a:highlight>
                <a:schemeClr val="lt1"/>
              </a:highlight>
              <a:latin typeface="Calibri"/>
              <a:ea typeface="Calibri"/>
              <a:cs typeface="Calibri"/>
              <a:sym typeface="Calibri"/>
            </a:endParaRPr>
          </a:p>
        </p:txBody>
      </p:sp>
      <p:sp>
        <p:nvSpPr>
          <p:cNvPr id="629" name="Google Shape;629;g18959690c55_9_26"/>
          <p:cNvSpPr txBox="1"/>
          <p:nvPr/>
        </p:nvSpPr>
        <p:spPr>
          <a:xfrm>
            <a:off x="3535325" y="25600"/>
            <a:ext cx="23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cxnSp>
        <p:nvCxnSpPr>
          <p:cNvPr id="635" name="Google Shape;635;g18959690c55_9_38"/>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36" name="Google Shape;636;g18959690c55_9_38"/>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37" name="Google Shape;637;g18959690c55_9_38"/>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38" name="Google Shape;638;g18959690c55_9_38"/>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28</a:t>
            </a:r>
            <a:endParaRPr b="0" i="0" sz="1400" u="none" cap="none" strike="noStrike">
              <a:solidFill>
                <a:srgbClr val="000000"/>
              </a:solidFill>
              <a:latin typeface="Arial"/>
              <a:ea typeface="Arial"/>
              <a:cs typeface="Arial"/>
              <a:sym typeface="Arial"/>
            </a:endParaRPr>
          </a:p>
        </p:txBody>
      </p:sp>
      <p:sp>
        <p:nvSpPr>
          <p:cNvPr id="639" name="Google Shape;639;g18959690c55_9_38"/>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640" name="Google Shape;640;g18959690c55_9_38"/>
          <p:cNvPicPr preferRelativeResize="0"/>
          <p:nvPr/>
        </p:nvPicPr>
        <p:blipFill rotWithShape="1">
          <a:blip r:embed="rId4">
            <a:alphaModFix/>
          </a:blip>
          <a:srcRect b="0" l="0" r="0" t="0"/>
          <a:stretch/>
        </p:blipFill>
        <p:spPr>
          <a:xfrm>
            <a:off x="292938" y="2089261"/>
            <a:ext cx="2767825" cy="3434839"/>
          </a:xfrm>
          <a:prstGeom prst="rect">
            <a:avLst/>
          </a:prstGeom>
          <a:noFill/>
          <a:ln>
            <a:noFill/>
          </a:ln>
        </p:spPr>
      </p:pic>
      <p:pic>
        <p:nvPicPr>
          <p:cNvPr id="641" name="Google Shape;641;g18959690c55_9_38"/>
          <p:cNvPicPr preferRelativeResize="0"/>
          <p:nvPr/>
        </p:nvPicPr>
        <p:blipFill rotWithShape="1">
          <a:blip r:embed="rId5">
            <a:alphaModFix/>
          </a:blip>
          <a:srcRect b="0" l="0" r="0" t="0"/>
          <a:stretch/>
        </p:blipFill>
        <p:spPr>
          <a:xfrm>
            <a:off x="6083238" y="2022800"/>
            <a:ext cx="2767825" cy="3434870"/>
          </a:xfrm>
          <a:prstGeom prst="rect">
            <a:avLst/>
          </a:prstGeom>
          <a:noFill/>
          <a:ln>
            <a:noFill/>
          </a:ln>
        </p:spPr>
      </p:pic>
      <p:pic>
        <p:nvPicPr>
          <p:cNvPr id="642" name="Google Shape;642;g18959690c55_9_38"/>
          <p:cNvPicPr preferRelativeResize="0"/>
          <p:nvPr/>
        </p:nvPicPr>
        <p:blipFill rotWithShape="1">
          <a:blip r:embed="rId6">
            <a:alphaModFix/>
          </a:blip>
          <a:srcRect b="0" l="0" r="0" t="0"/>
          <a:stretch/>
        </p:blipFill>
        <p:spPr>
          <a:xfrm>
            <a:off x="3188089" y="2063198"/>
            <a:ext cx="2767825" cy="3434851"/>
          </a:xfrm>
          <a:prstGeom prst="rect">
            <a:avLst/>
          </a:prstGeom>
          <a:noFill/>
          <a:ln>
            <a:noFill/>
          </a:ln>
        </p:spPr>
      </p:pic>
      <p:sp>
        <p:nvSpPr>
          <p:cNvPr id="643" name="Google Shape;643;g18959690c55_9_38"/>
          <p:cNvSpPr txBox="1"/>
          <p:nvPr/>
        </p:nvSpPr>
        <p:spPr>
          <a:xfrm>
            <a:off x="292950" y="709063"/>
            <a:ext cx="7437900" cy="1264500"/>
          </a:xfrm>
          <a:prstGeom prst="rect">
            <a:avLst/>
          </a:prstGeom>
          <a:noFill/>
          <a:ln>
            <a:noFill/>
          </a:ln>
        </p:spPr>
        <p:txBody>
          <a:bodyPr anchorCtr="0" anchor="t" bIns="91425" lIns="91425" spcFirstLastPara="1" rIns="91425" wrap="square" tIns="91425">
            <a:spAutoFit/>
          </a:bodyPr>
          <a:lstStyle/>
          <a:p>
            <a:pPr indent="0" lvl="0" marL="0" marR="0" rtl="0" algn="l">
              <a:lnSpc>
                <a:spcPct val="105405"/>
              </a:lnSpc>
              <a:spcBef>
                <a:spcPts val="0"/>
              </a:spcBef>
              <a:spcAft>
                <a:spcPts val="0"/>
              </a:spcAft>
              <a:buClr>
                <a:srgbClr val="000000"/>
              </a:buClr>
              <a:buSzPts val="2900"/>
              <a:buFont typeface="Arial"/>
              <a:buNone/>
            </a:pPr>
            <a:r>
              <a:rPr b="1" i="0" lang="en-US" sz="4000" u="none" cap="none" strike="noStrike">
                <a:solidFill>
                  <a:schemeClr val="dk1"/>
                </a:solidFill>
                <a:highlight>
                  <a:schemeClr val="lt1"/>
                </a:highlight>
                <a:latin typeface="Calibri"/>
                <a:ea typeface="Calibri"/>
                <a:cs typeface="Calibri"/>
                <a:sym typeface="Calibri"/>
              </a:rPr>
              <a:t>Competition </a:t>
            </a:r>
            <a:r>
              <a:rPr b="1" lang="en-US" sz="4000">
                <a:solidFill>
                  <a:schemeClr val="dk1"/>
                </a:solidFill>
                <a:highlight>
                  <a:schemeClr val="lt1"/>
                </a:highlight>
                <a:latin typeface="Calibri"/>
                <a:ea typeface="Calibri"/>
                <a:cs typeface="Calibri"/>
                <a:sym typeface="Calibri"/>
              </a:rPr>
              <a:t>Among</a:t>
            </a:r>
            <a:r>
              <a:rPr b="1" i="0" lang="en-US" sz="4000" u="none" cap="none" strike="noStrike">
                <a:solidFill>
                  <a:schemeClr val="dk1"/>
                </a:solidFill>
                <a:highlight>
                  <a:schemeClr val="lt1"/>
                </a:highlight>
                <a:latin typeface="Calibri"/>
                <a:ea typeface="Calibri"/>
                <a:cs typeface="Calibri"/>
                <a:sym typeface="Calibri"/>
              </a:rPr>
              <a:t> </a:t>
            </a:r>
            <a:r>
              <a:rPr b="1" lang="en-US" sz="4000">
                <a:solidFill>
                  <a:schemeClr val="dk1"/>
                </a:solidFill>
                <a:highlight>
                  <a:schemeClr val="lt1"/>
                </a:highlight>
                <a:latin typeface="Calibri"/>
                <a:ea typeface="Calibri"/>
                <a:cs typeface="Calibri"/>
                <a:sym typeface="Calibri"/>
              </a:rPr>
              <a:t>T</a:t>
            </a:r>
            <a:r>
              <a:rPr b="1" i="0" lang="en-US" sz="4000" u="none" cap="none" strike="noStrike">
                <a:solidFill>
                  <a:schemeClr val="dk1"/>
                </a:solidFill>
                <a:highlight>
                  <a:schemeClr val="lt1"/>
                </a:highlight>
                <a:latin typeface="Calibri"/>
                <a:ea typeface="Calibri"/>
                <a:cs typeface="Calibri"/>
                <a:sym typeface="Calibri"/>
              </a:rPr>
              <a:t>rees:​</a:t>
            </a:r>
            <a:endParaRPr b="1" i="0" sz="4000" u="none" cap="none" strike="noStrike">
              <a:solidFill>
                <a:schemeClr val="dk1"/>
              </a:solidFill>
              <a:highlight>
                <a:schemeClr val="lt1"/>
              </a:highlight>
              <a:latin typeface="Calibri"/>
              <a:ea typeface="Calibri"/>
              <a:cs typeface="Calibri"/>
              <a:sym typeface="Calibri"/>
            </a:endParaRPr>
          </a:p>
          <a:p>
            <a:pPr indent="0" lvl="0" marL="0" marR="0" rtl="0" algn="l">
              <a:lnSpc>
                <a:spcPct val="105405"/>
              </a:lnSpc>
              <a:spcBef>
                <a:spcPts val="0"/>
              </a:spcBef>
              <a:spcAft>
                <a:spcPts val="0"/>
              </a:spcAft>
              <a:buClr>
                <a:srgbClr val="000000"/>
              </a:buClr>
              <a:buSzPts val="2300"/>
              <a:buFont typeface="Arial"/>
              <a:buNone/>
            </a:pPr>
            <a:r>
              <a:rPr b="1" i="0" lang="en-US" sz="2800" u="none" cap="none" strike="noStrike">
                <a:solidFill>
                  <a:schemeClr val="dk1"/>
                </a:solidFill>
                <a:highlight>
                  <a:schemeClr val="lt1"/>
                </a:highlight>
                <a:latin typeface="Calibri"/>
                <a:ea typeface="Calibri"/>
                <a:cs typeface="Calibri"/>
                <a:sym typeface="Calibri"/>
              </a:rPr>
              <a:t>Large maturing tree are being shaded out</a:t>
            </a:r>
            <a:endParaRPr b="1" i="0" sz="2800" u="none" cap="none" strike="noStrike">
              <a:solidFill>
                <a:schemeClr val="dk1"/>
              </a:solidFill>
              <a:highlight>
                <a:schemeClr val="lt1"/>
              </a:highlight>
              <a:latin typeface="Calibri"/>
              <a:ea typeface="Calibri"/>
              <a:cs typeface="Calibri"/>
              <a:sym typeface="Calibri"/>
            </a:endParaRPr>
          </a:p>
        </p:txBody>
      </p:sp>
      <p:sp>
        <p:nvSpPr>
          <p:cNvPr id="644" name="Google Shape;644;g18959690c55_9_38"/>
          <p:cNvSpPr txBox="1"/>
          <p:nvPr/>
        </p:nvSpPr>
        <p:spPr>
          <a:xfrm>
            <a:off x="3383450" y="-12850"/>
            <a:ext cx="23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cxnSp>
        <p:nvCxnSpPr>
          <p:cNvPr id="650" name="Google Shape;650;g18959690c55_9_51"/>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51" name="Google Shape;651;g18959690c55_9_51"/>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52" name="Google Shape;652;g18959690c55_9_51"/>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53" name="Google Shape;653;g18959690c55_9_51"/>
          <p:cNvSpPr txBox="1"/>
          <p:nvPr/>
        </p:nvSpPr>
        <p:spPr>
          <a:xfrm>
            <a:off x="8505166" y="64876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29</a:t>
            </a:r>
            <a:endParaRPr b="0" i="0" sz="1400" u="none" cap="none" strike="noStrike">
              <a:solidFill>
                <a:srgbClr val="000000"/>
              </a:solidFill>
              <a:latin typeface="Arial"/>
              <a:ea typeface="Arial"/>
              <a:cs typeface="Arial"/>
              <a:sym typeface="Arial"/>
            </a:endParaRPr>
          </a:p>
        </p:txBody>
      </p:sp>
      <p:sp>
        <p:nvSpPr>
          <p:cNvPr id="654" name="Google Shape;654;g18959690c55_9_51"/>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655" name="Google Shape;655;g18959690c55_9_51"/>
          <p:cNvSpPr txBox="1"/>
          <p:nvPr/>
        </p:nvSpPr>
        <p:spPr>
          <a:xfrm>
            <a:off x="121925" y="728675"/>
            <a:ext cx="9022200" cy="121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900" u="none" cap="none" strike="noStrike">
                <a:solidFill>
                  <a:schemeClr val="dk1"/>
                </a:solidFill>
                <a:highlight>
                  <a:schemeClr val="lt1"/>
                </a:highlight>
                <a:latin typeface="Calibri"/>
                <a:ea typeface="Calibri"/>
                <a:cs typeface="Calibri"/>
                <a:sym typeface="Calibri"/>
              </a:rPr>
              <a:t>Pine</a:t>
            </a:r>
            <a:r>
              <a:rPr b="1" lang="en-US" sz="3900">
                <a:solidFill>
                  <a:schemeClr val="dk1"/>
                </a:solidFill>
                <a:highlight>
                  <a:schemeClr val="lt1"/>
                </a:highlight>
                <a:latin typeface="Calibri"/>
                <a:ea typeface="Calibri"/>
                <a:cs typeface="Calibri"/>
                <a:sym typeface="Calibri"/>
              </a:rPr>
              <a:t>s G</a:t>
            </a:r>
            <a:r>
              <a:rPr b="1" i="0" lang="en-US" sz="3900" u="none" cap="none" strike="noStrike">
                <a:solidFill>
                  <a:schemeClr val="dk1"/>
                </a:solidFill>
                <a:highlight>
                  <a:schemeClr val="lt1"/>
                </a:highlight>
                <a:latin typeface="Calibri"/>
                <a:ea typeface="Calibri"/>
                <a:cs typeface="Calibri"/>
                <a:sym typeface="Calibri"/>
              </a:rPr>
              <a:t>rowing into </a:t>
            </a:r>
            <a:r>
              <a:rPr b="1" lang="en-US" sz="3900">
                <a:solidFill>
                  <a:schemeClr val="dk1"/>
                </a:solidFill>
                <a:highlight>
                  <a:schemeClr val="lt1"/>
                </a:highlight>
                <a:latin typeface="Calibri"/>
                <a:ea typeface="Calibri"/>
                <a:cs typeface="Calibri"/>
                <a:sym typeface="Calibri"/>
              </a:rPr>
              <a:t>E</a:t>
            </a:r>
            <a:r>
              <a:rPr b="1" i="0" lang="en-US" sz="3900" u="none" cap="none" strike="noStrike">
                <a:solidFill>
                  <a:schemeClr val="dk1"/>
                </a:solidFill>
                <a:highlight>
                  <a:schemeClr val="lt1"/>
                </a:highlight>
                <a:latin typeface="Calibri"/>
                <a:ea typeface="Calibri"/>
                <a:cs typeface="Calibri"/>
                <a:sym typeface="Calibri"/>
              </a:rPr>
              <a:t>ach </a:t>
            </a:r>
            <a:r>
              <a:rPr b="1" lang="en-US" sz="3900">
                <a:solidFill>
                  <a:schemeClr val="dk1"/>
                </a:solidFill>
                <a:highlight>
                  <a:schemeClr val="lt1"/>
                </a:highlight>
                <a:latin typeface="Calibri"/>
                <a:ea typeface="Calibri"/>
                <a:cs typeface="Calibri"/>
                <a:sym typeface="Calibri"/>
              </a:rPr>
              <a:t>O</a:t>
            </a:r>
            <a:r>
              <a:rPr b="1" i="0" lang="en-US" sz="3900" u="none" cap="none" strike="noStrike">
                <a:solidFill>
                  <a:schemeClr val="dk1"/>
                </a:solidFill>
                <a:highlight>
                  <a:schemeClr val="lt1"/>
                </a:highlight>
                <a:latin typeface="Calibri"/>
                <a:ea typeface="Calibri"/>
                <a:cs typeface="Calibri"/>
                <a:sym typeface="Calibri"/>
              </a:rPr>
              <a:t>ther:</a:t>
            </a:r>
            <a:endParaRPr b="1" sz="3900">
              <a:solidFill>
                <a:schemeClr val="dk1"/>
              </a:solidFill>
              <a:highlight>
                <a:schemeClr val="lt1"/>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rPr b="1" lang="en-US" sz="2800">
                <a:solidFill>
                  <a:schemeClr val="dk1"/>
                </a:solidFill>
                <a:highlight>
                  <a:schemeClr val="lt1"/>
                </a:highlight>
                <a:latin typeface="Calibri"/>
                <a:ea typeface="Calibri"/>
                <a:cs typeface="Calibri"/>
                <a:sym typeface="Calibri"/>
              </a:rPr>
              <a:t>N</a:t>
            </a:r>
            <a:r>
              <a:rPr b="1" i="0" lang="en-US" sz="2800" u="none" cap="none" strike="noStrike">
                <a:solidFill>
                  <a:schemeClr val="dk1"/>
                </a:solidFill>
                <a:highlight>
                  <a:schemeClr val="lt1"/>
                </a:highlight>
                <a:latin typeface="Calibri"/>
                <a:ea typeface="Calibri"/>
                <a:cs typeface="Calibri"/>
                <a:sym typeface="Calibri"/>
              </a:rPr>
              <a:t>eed thinning</a:t>
            </a:r>
            <a:endParaRPr b="1" i="0" sz="2800" u="none" cap="none" strike="noStrike">
              <a:solidFill>
                <a:srgbClr val="000000"/>
              </a:solidFill>
              <a:highlight>
                <a:schemeClr val="lt1"/>
              </a:highlight>
              <a:latin typeface="Calibri"/>
              <a:ea typeface="Calibri"/>
              <a:cs typeface="Calibri"/>
              <a:sym typeface="Calibri"/>
            </a:endParaRPr>
          </a:p>
        </p:txBody>
      </p:sp>
      <p:pic>
        <p:nvPicPr>
          <p:cNvPr id="656" name="Google Shape;656;g18959690c55_9_51"/>
          <p:cNvPicPr preferRelativeResize="0"/>
          <p:nvPr/>
        </p:nvPicPr>
        <p:blipFill rotWithShape="1">
          <a:blip r:embed="rId4">
            <a:alphaModFix/>
          </a:blip>
          <a:srcRect b="0" l="0" r="0" t="0"/>
          <a:stretch/>
        </p:blipFill>
        <p:spPr>
          <a:xfrm>
            <a:off x="3271225" y="2015464"/>
            <a:ext cx="2680634" cy="3492391"/>
          </a:xfrm>
          <a:prstGeom prst="rect">
            <a:avLst/>
          </a:prstGeom>
          <a:noFill/>
          <a:ln>
            <a:noFill/>
          </a:ln>
        </p:spPr>
      </p:pic>
      <p:pic>
        <p:nvPicPr>
          <p:cNvPr id="657" name="Google Shape;657;g18959690c55_9_51"/>
          <p:cNvPicPr preferRelativeResize="0"/>
          <p:nvPr/>
        </p:nvPicPr>
        <p:blipFill rotWithShape="1">
          <a:blip r:embed="rId5">
            <a:alphaModFix/>
          </a:blip>
          <a:srcRect b="0" l="0" r="0" t="0"/>
          <a:stretch/>
        </p:blipFill>
        <p:spPr>
          <a:xfrm>
            <a:off x="6081189" y="2003226"/>
            <a:ext cx="2680660" cy="3485408"/>
          </a:xfrm>
          <a:prstGeom prst="rect">
            <a:avLst/>
          </a:prstGeom>
          <a:noFill/>
          <a:ln>
            <a:noFill/>
          </a:ln>
        </p:spPr>
      </p:pic>
      <p:pic>
        <p:nvPicPr>
          <p:cNvPr id="658" name="Google Shape;658;g18959690c55_9_51"/>
          <p:cNvPicPr preferRelativeResize="0"/>
          <p:nvPr/>
        </p:nvPicPr>
        <p:blipFill rotWithShape="1">
          <a:blip r:embed="rId6">
            <a:alphaModFix/>
          </a:blip>
          <a:srcRect b="0" l="0" r="0" t="0"/>
          <a:stretch/>
        </p:blipFill>
        <p:spPr>
          <a:xfrm>
            <a:off x="403800" y="2003236"/>
            <a:ext cx="2707947" cy="3520864"/>
          </a:xfrm>
          <a:prstGeom prst="rect">
            <a:avLst/>
          </a:prstGeom>
          <a:noFill/>
          <a:ln>
            <a:noFill/>
          </a:ln>
        </p:spPr>
      </p:pic>
      <p:sp>
        <p:nvSpPr>
          <p:cNvPr id="659" name="Google Shape;659;g18959690c55_9_51"/>
          <p:cNvSpPr txBox="1"/>
          <p:nvPr/>
        </p:nvSpPr>
        <p:spPr>
          <a:xfrm>
            <a:off x="3420450" y="193375"/>
            <a:ext cx="230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
          <p:cNvSpPr txBox="1"/>
          <p:nvPr>
            <p:ph idx="4" type="body"/>
          </p:nvPr>
        </p:nvSpPr>
        <p:spPr>
          <a:xfrm>
            <a:off x="585300" y="2195675"/>
            <a:ext cx="3986700" cy="3026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b="1" lang="en-US" sz="2100" u="sng">
                <a:solidFill>
                  <a:schemeClr val="dk1"/>
                </a:solidFill>
              </a:rPr>
              <a:t>POA BOARD MEMBERS</a:t>
            </a:r>
            <a:endParaRPr sz="2100"/>
          </a:p>
          <a:p>
            <a:pPr indent="0" lvl="0" marL="0" rtl="0" algn="l">
              <a:lnSpc>
                <a:spcPct val="90000"/>
              </a:lnSpc>
              <a:spcBef>
                <a:spcPts val="500"/>
              </a:spcBef>
              <a:spcAft>
                <a:spcPts val="0"/>
              </a:spcAft>
              <a:buClr>
                <a:schemeClr val="dk1"/>
              </a:buClr>
              <a:buSzPts val="1400"/>
              <a:buNone/>
            </a:pPr>
            <a:r>
              <a:rPr lang="en-US" sz="2100">
                <a:solidFill>
                  <a:schemeClr val="dk1"/>
                </a:solidFill>
              </a:rPr>
              <a:t>Ken Foster</a:t>
            </a:r>
            <a:r>
              <a:rPr lang="en-US" sz="2100">
                <a:solidFill>
                  <a:schemeClr val="dk1"/>
                </a:solidFill>
              </a:rPr>
              <a:t> President</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Terry Ravas</a:t>
            </a:r>
            <a:r>
              <a:rPr lang="en-US" sz="2100">
                <a:solidFill>
                  <a:schemeClr val="dk1"/>
                </a:solidFill>
              </a:rPr>
              <a:t>, Vice President</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Paul Dascoli</a:t>
            </a:r>
            <a:r>
              <a:rPr lang="en-US" sz="2100">
                <a:solidFill>
                  <a:schemeClr val="dk1"/>
                </a:solidFill>
              </a:rPr>
              <a:t>, Treasurer</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Linda Bundens, Secretary</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Rod Baldwin</a:t>
            </a:r>
            <a:r>
              <a:rPr lang="en-US" sz="2100">
                <a:solidFill>
                  <a:schemeClr val="dk1"/>
                </a:solidFill>
              </a:rPr>
              <a:t>, Member at Large</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Bob Lorch</a:t>
            </a:r>
            <a:r>
              <a:rPr lang="en-US" sz="2100">
                <a:solidFill>
                  <a:schemeClr val="dk1"/>
                </a:solidFill>
              </a:rPr>
              <a:t>, Member at Large</a:t>
            </a:r>
            <a:endParaRPr sz="2100"/>
          </a:p>
          <a:p>
            <a:pPr indent="0" lvl="0" marL="0" rtl="0" algn="l">
              <a:lnSpc>
                <a:spcPct val="90000"/>
              </a:lnSpc>
              <a:spcBef>
                <a:spcPts val="400"/>
              </a:spcBef>
              <a:spcAft>
                <a:spcPts val="0"/>
              </a:spcAft>
              <a:buClr>
                <a:schemeClr val="dk1"/>
              </a:buClr>
              <a:buSzPts val="1400"/>
              <a:buNone/>
            </a:pPr>
            <a:r>
              <a:rPr lang="en-US" sz="2100">
                <a:solidFill>
                  <a:schemeClr val="dk1"/>
                </a:solidFill>
              </a:rPr>
              <a:t>Joe Petrozza</a:t>
            </a:r>
            <a:r>
              <a:rPr lang="en-US" sz="2100">
                <a:solidFill>
                  <a:schemeClr val="dk1"/>
                </a:solidFill>
              </a:rPr>
              <a:t>, Member At Large</a:t>
            </a:r>
            <a:endParaRPr sz="2100"/>
          </a:p>
          <a:p>
            <a:pPr indent="0" lvl="0" marL="0" rtl="0" algn="l">
              <a:lnSpc>
                <a:spcPct val="90000"/>
              </a:lnSpc>
              <a:spcBef>
                <a:spcPts val="750"/>
              </a:spcBef>
              <a:spcAft>
                <a:spcPts val="0"/>
              </a:spcAft>
              <a:buClr>
                <a:schemeClr val="dk1"/>
              </a:buClr>
              <a:buSzPts val="1300"/>
              <a:buNone/>
            </a:pPr>
            <a:r>
              <a:rPr lang="en-US" sz="1800">
                <a:solidFill>
                  <a:schemeClr val="dk1"/>
                </a:solidFill>
              </a:rPr>
              <a:t>. </a:t>
            </a:r>
            <a:endParaRPr sz="1800"/>
          </a:p>
        </p:txBody>
      </p:sp>
      <p:sp>
        <p:nvSpPr>
          <p:cNvPr id="255" name="Google Shape;255;p3"/>
          <p:cNvSpPr txBox="1"/>
          <p:nvPr>
            <p:ph idx="5" type="body"/>
          </p:nvPr>
        </p:nvSpPr>
        <p:spPr>
          <a:xfrm>
            <a:off x="969169" y="625591"/>
            <a:ext cx="7196138" cy="1041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300"/>
              <a:buNone/>
            </a:pPr>
            <a:r>
              <a:rPr lang="en-US" sz="4000">
                <a:solidFill>
                  <a:schemeClr val="accent1"/>
                </a:solidFill>
              </a:rPr>
              <a:t>POA Leadership</a:t>
            </a:r>
            <a:endParaRPr sz="4000"/>
          </a:p>
        </p:txBody>
      </p:sp>
      <p:sp>
        <p:nvSpPr>
          <p:cNvPr id="256" name="Google Shape;256;p3"/>
          <p:cNvSpPr txBox="1"/>
          <p:nvPr>
            <p:ph idx="9" type="body"/>
          </p:nvPr>
        </p:nvSpPr>
        <p:spPr>
          <a:xfrm>
            <a:off x="4756525" y="2187748"/>
            <a:ext cx="4077900" cy="1852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600"/>
              <a:buNone/>
            </a:pPr>
            <a:r>
              <a:rPr b="1" lang="en-US" sz="2100" u="sng">
                <a:solidFill>
                  <a:schemeClr val="dk1"/>
                </a:solidFill>
              </a:rPr>
              <a:t>HAWTHORNE MANAGEMENT</a:t>
            </a:r>
            <a:endParaRPr sz="2100"/>
          </a:p>
          <a:p>
            <a:pPr indent="0" lvl="0" marL="0" rtl="0" algn="l">
              <a:lnSpc>
                <a:spcPct val="90000"/>
              </a:lnSpc>
              <a:spcBef>
                <a:spcPts val="500"/>
              </a:spcBef>
              <a:spcAft>
                <a:spcPts val="0"/>
              </a:spcAft>
              <a:buClr>
                <a:schemeClr val="dk1"/>
              </a:buClr>
              <a:buSzPts val="1400"/>
              <a:buNone/>
            </a:pPr>
            <a:r>
              <a:rPr lang="en-US" sz="2100">
                <a:solidFill>
                  <a:schemeClr val="dk1"/>
                </a:solidFill>
              </a:rPr>
              <a:t>Kristi Alexander, Community Manager</a:t>
            </a:r>
            <a:endParaRPr sz="2100"/>
          </a:p>
          <a:p>
            <a:pPr indent="0" lvl="0" marL="0" rtl="0" algn="l">
              <a:lnSpc>
                <a:spcPct val="90000"/>
              </a:lnSpc>
              <a:spcBef>
                <a:spcPts val="500"/>
              </a:spcBef>
              <a:spcAft>
                <a:spcPts val="0"/>
              </a:spcAft>
              <a:buClr>
                <a:schemeClr val="dk1"/>
              </a:buClr>
              <a:buSzPts val="1400"/>
              <a:buNone/>
            </a:pPr>
            <a:r>
              <a:rPr lang="en-US" sz="2100">
                <a:solidFill>
                  <a:schemeClr val="dk1"/>
                </a:solidFill>
              </a:rPr>
              <a:t>Ashleigh Jones, Administrative Assistant</a:t>
            </a:r>
            <a:endParaRPr sz="2100"/>
          </a:p>
          <a:p>
            <a:pPr indent="0" lvl="0" marL="0" rtl="0" algn="l">
              <a:lnSpc>
                <a:spcPct val="90000"/>
              </a:lnSpc>
              <a:spcBef>
                <a:spcPts val="750"/>
              </a:spcBef>
              <a:spcAft>
                <a:spcPts val="0"/>
              </a:spcAft>
              <a:buClr>
                <a:schemeClr val="lt1"/>
              </a:buClr>
              <a:buSzPts val="1350"/>
              <a:buNone/>
            </a:pPr>
            <a:r>
              <a:t/>
            </a:r>
            <a:endParaRPr sz="2100">
              <a:solidFill>
                <a:schemeClr val="dk1"/>
              </a:solidFill>
            </a:endParaRPr>
          </a:p>
        </p:txBody>
      </p:sp>
      <p:cxnSp>
        <p:nvCxnSpPr>
          <p:cNvPr id="257" name="Google Shape;257;p3"/>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258" name="Google Shape;258;p3"/>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259" name="Google Shape;259;p3"/>
          <p:cNvPicPr preferRelativeResize="0"/>
          <p:nvPr/>
        </p:nvPicPr>
        <p:blipFill rotWithShape="1">
          <a:blip r:embed="rId3">
            <a:alphaModFix/>
          </a:blip>
          <a:srcRect b="0" l="0" r="0" t="0"/>
          <a:stretch/>
        </p:blipFill>
        <p:spPr>
          <a:xfrm>
            <a:off x="5194199" y="4164859"/>
            <a:ext cx="2237976" cy="845747"/>
          </a:xfrm>
          <a:prstGeom prst="rect">
            <a:avLst/>
          </a:prstGeom>
          <a:noFill/>
          <a:ln>
            <a:noFill/>
          </a:ln>
        </p:spPr>
      </p:pic>
      <p:cxnSp>
        <p:nvCxnSpPr>
          <p:cNvPr id="260" name="Google Shape;260;p3"/>
          <p:cNvCxnSpPr/>
          <p:nvPr/>
        </p:nvCxnSpPr>
        <p:spPr>
          <a:xfrm rot="10800000">
            <a:off x="4454793" y="2187742"/>
            <a:ext cx="0" cy="3486900"/>
          </a:xfrm>
          <a:prstGeom prst="straightConnector1">
            <a:avLst/>
          </a:prstGeom>
          <a:noFill/>
          <a:ln cap="flat" cmpd="sng" w="9525">
            <a:solidFill>
              <a:schemeClr val="lt2"/>
            </a:solidFill>
            <a:prstDash val="solid"/>
            <a:miter lim="800000"/>
            <a:headEnd len="sm" w="sm" type="none"/>
            <a:tailEnd len="sm" w="sm" type="none"/>
          </a:ln>
        </p:spPr>
      </p:cxnSp>
      <p:pic>
        <p:nvPicPr>
          <p:cNvPr id="261" name="Google Shape;261;p3"/>
          <p:cNvPicPr preferRelativeResize="0"/>
          <p:nvPr/>
        </p:nvPicPr>
        <p:blipFill rotWithShape="1">
          <a:blip r:embed="rId4">
            <a:alphaModFix/>
          </a:blip>
          <a:srcRect b="0" l="0" r="0" t="0"/>
          <a:stretch/>
        </p:blipFill>
        <p:spPr>
          <a:xfrm>
            <a:off x="121920" y="152236"/>
            <a:ext cx="2095500" cy="467221"/>
          </a:xfrm>
          <a:prstGeom prst="rect">
            <a:avLst/>
          </a:prstGeom>
          <a:noFill/>
          <a:ln>
            <a:noFill/>
          </a:ln>
        </p:spPr>
      </p:pic>
      <p:sp>
        <p:nvSpPr>
          <p:cNvPr id="262" name="Google Shape;262;p3"/>
          <p:cNvSpPr txBox="1"/>
          <p:nvPr/>
        </p:nvSpPr>
        <p:spPr>
          <a:xfrm>
            <a:off x="8505166" y="6525709"/>
            <a:ext cx="44328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263" name="Google Shape;263;p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264" name="Google Shape;264;p3"/>
          <p:cNvSpPr txBox="1"/>
          <p:nvPr/>
        </p:nvSpPr>
        <p:spPr>
          <a:xfrm>
            <a:off x="1853650" y="5641738"/>
            <a:ext cx="5202300" cy="66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US" sz="1700"/>
              <a:t>Please Hold Your Questions Until The End</a:t>
            </a:r>
            <a:endParaRPr b="1" i="1" sz="1700"/>
          </a:p>
          <a:p>
            <a:pPr indent="0" lvl="0" marL="0" rtl="0" algn="ctr">
              <a:spcBef>
                <a:spcPts val="0"/>
              </a:spcBef>
              <a:spcAft>
                <a:spcPts val="0"/>
              </a:spcAft>
              <a:buNone/>
            </a:pPr>
            <a:r>
              <a:rPr b="1" i="1" lang="en-US" sz="1700"/>
              <a:t>Thank you!</a:t>
            </a:r>
            <a:endParaRPr b="1" i="1"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18959690c55_9_137"/>
          <p:cNvSpPr txBox="1"/>
          <p:nvPr/>
        </p:nvSpPr>
        <p:spPr>
          <a:xfrm>
            <a:off x="155750" y="1550700"/>
            <a:ext cx="8758500" cy="4459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50"/>
              <a:buFont typeface="Arial"/>
              <a:buNone/>
            </a:pPr>
            <a:r>
              <a:rPr b="0" i="0" lang="en-US" sz="2150" u="none" cap="none" strike="noStrike">
                <a:solidFill>
                  <a:schemeClr val="dk1"/>
                </a:solidFill>
                <a:highlight>
                  <a:schemeClr val="lt1"/>
                </a:highlight>
                <a:latin typeface="Calibri"/>
                <a:ea typeface="Calibri"/>
                <a:cs typeface="Calibri"/>
                <a:sym typeface="Calibri"/>
              </a:rPr>
              <a:t>     </a:t>
            </a:r>
            <a:r>
              <a:rPr b="1" lang="en-US" sz="2700">
                <a:solidFill>
                  <a:schemeClr val="dk1"/>
                </a:solidFill>
                <a:highlight>
                  <a:schemeClr val="lt1"/>
                </a:highlight>
                <a:latin typeface="Calibri"/>
                <a:ea typeface="Calibri"/>
                <a:cs typeface="Calibri"/>
                <a:sym typeface="Calibri"/>
              </a:rPr>
              <a:t>D</a:t>
            </a:r>
            <a:r>
              <a:rPr b="1" i="0" lang="en-US" sz="2700" u="none" cap="none" strike="noStrike">
                <a:solidFill>
                  <a:schemeClr val="dk1"/>
                </a:solidFill>
                <a:highlight>
                  <a:schemeClr val="lt1"/>
                </a:highlight>
                <a:latin typeface="Calibri"/>
                <a:ea typeface="Calibri"/>
                <a:cs typeface="Calibri"/>
                <a:sym typeface="Calibri"/>
              </a:rPr>
              <a:t>ivided BSR into 10 sections, each about 0.3 - 0.4 miles</a:t>
            </a:r>
            <a:endParaRPr b="1" i="0" sz="2700" u="none"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2150"/>
              <a:buFont typeface="Arial"/>
              <a:buNone/>
            </a:pPr>
            <a:r>
              <a:rPr b="0" i="0" lang="en-US" sz="2700" u="none" cap="none" strike="noStrike">
                <a:solidFill>
                  <a:schemeClr val="dk1"/>
                </a:solidFill>
                <a:highlight>
                  <a:schemeClr val="lt1"/>
                </a:highlight>
                <a:latin typeface="Calibri"/>
                <a:ea typeface="Calibri"/>
                <a:cs typeface="Calibri"/>
                <a:sym typeface="Calibri"/>
              </a:rPr>
              <a:t> </a:t>
            </a:r>
            <a:endParaRPr b="0" i="0" sz="2700" u="none"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highlight>
                  <a:schemeClr val="lt1"/>
                </a:highlight>
                <a:latin typeface="Calibri"/>
                <a:ea typeface="Calibri"/>
                <a:cs typeface="Calibri"/>
                <a:sym typeface="Calibri"/>
              </a:rPr>
              <a:t>      </a:t>
            </a:r>
            <a:r>
              <a:rPr b="1" i="0" lang="en-US" sz="1900" u="none" cap="none" strike="noStrike">
                <a:solidFill>
                  <a:schemeClr val="dk1"/>
                </a:solidFill>
                <a:highlight>
                  <a:schemeClr val="lt1"/>
                </a:highlight>
                <a:latin typeface="Calibri"/>
                <a:ea typeface="Calibri"/>
                <a:cs typeface="Calibri"/>
                <a:sym typeface="Calibri"/>
              </a:rPr>
              <a:t>#1:  Chuckwood – Bay Harbor / Great Point​</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#2:  Bay Harbor – 1728 Private Drive roadway​</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#3:  1728 PD -  Quaker​</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#4:  Quaker - Center Circle Round-about​</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#5:  Center Circle - 2006 Private Drive roadway​</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#6:  2006 PD – Yacht Road​</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#7:  Yacht Road – New Haven​</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#8:  New Haven – Broadsound​</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 9:  Broadsound – Grey Friers​</a:t>
            </a:r>
            <a:endParaRPr b="1" i="0" sz="1900" u="none" cap="none" strike="noStrike">
              <a:solidFill>
                <a:schemeClr val="dk1"/>
              </a:solidFill>
              <a:highlight>
                <a:schemeClr val="lt1"/>
              </a:highlight>
              <a:latin typeface="Calibri"/>
              <a:ea typeface="Calibri"/>
              <a:cs typeface="Calibri"/>
              <a:sym typeface="Calibri"/>
            </a:endParaRPr>
          </a:p>
          <a:p>
            <a:pPr indent="0" lvl="0" marL="304800" marR="0" rtl="0" algn="l">
              <a:lnSpc>
                <a:spcPct val="115000"/>
              </a:lnSpc>
              <a:spcBef>
                <a:spcPts val="0"/>
              </a:spcBef>
              <a:spcAft>
                <a:spcPts val="0"/>
              </a:spcAft>
              <a:buClr>
                <a:srgbClr val="000000"/>
              </a:buClr>
              <a:buSzPts val="1900"/>
              <a:buFont typeface="Arial"/>
              <a:buNone/>
            </a:pPr>
            <a:r>
              <a:rPr b="1" i="0" lang="en-US" sz="1900" u="none" cap="none" strike="noStrike">
                <a:solidFill>
                  <a:schemeClr val="dk1"/>
                </a:solidFill>
                <a:highlight>
                  <a:schemeClr val="lt1"/>
                </a:highlight>
                <a:latin typeface="Calibri"/>
                <a:ea typeface="Calibri"/>
                <a:cs typeface="Calibri"/>
                <a:sym typeface="Calibri"/>
              </a:rPr>
              <a:t>#10: Grey Friers - Hopkinton</a:t>
            </a:r>
            <a:endParaRPr b="1" i="0" sz="1900" u="none" cap="none" strike="noStrike">
              <a:solidFill>
                <a:schemeClr val="dk1"/>
              </a:solidFill>
              <a:highlight>
                <a:schemeClr val="lt1"/>
              </a:highlight>
              <a:latin typeface="Calibri"/>
              <a:ea typeface="Calibri"/>
              <a:cs typeface="Calibri"/>
              <a:sym typeface="Calibri"/>
            </a:endParaRPr>
          </a:p>
        </p:txBody>
      </p:sp>
      <p:cxnSp>
        <p:nvCxnSpPr>
          <p:cNvPr id="666" name="Google Shape;666;g18959690c55_9_137"/>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67" name="Google Shape;667;g18959690c55_9_137"/>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68" name="Google Shape;668;g18959690c55_9_137"/>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69" name="Google Shape;669;g18959690c55_9_137"/>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3</a:t>
            </a:r>
            <a:r>
              <a:rPr lang="en-US" sz="1800">
                <a:solidFill>
                  <a:schemeClr val="accent1"/>
                </a:solidFill>
                <a:latin typeface="Calibri"/>
                <a:ea typeface="Calibri"/>
                <a:cs typeface="Calibri"/>
                <a:sym typeface="Calibri"/>
              </a:rPr>
              <a:t>0</a:t>
            </a:r>
            <a:endParaRPr b="0" i="0" sz="1400" u="none" cap="none" strike="noStrike">
              <a:solidFill>
                <a:srgbClr val="000000"/>
              </a:solidFill>
              <a:latin typeface="Arial"/>
              <a:ea typeface="Arial"/>
              <a:cs typeface="Arial"/>
              <a:sym typeface="Arial"/>
            </a:endParaRPr>
          </a:p>
        </p:txBody>
      </p:sp>
      <p:sp>
        <p:nvSpPr>
          <p:cNvPr id="670" name="Google Shape;670;g18959690c55_9_137"/>
          <p:cNvSpPr/>
          <p:nvPr/>
        </p:nvSpPr>
        <p:spPr>
          <a:xfrm>
            <a:off x="3126173" y="6387250"/>
            <a:ext cx="33075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671" name="Google Shape;671;g18959690c55_9_137"/>
          <p:cNvPicPr preferRelativeResize="0"/>
          <p:nvPr/>
        </p:nvPicPr>
        <p:blipFill rotWithShape="1">
          <a:blip r:embed="rId4">
            <a:alphaModFix/>
          </a:blip>
          <a:srcRect b="0" l="0" r="0" t="0"/>
          <a:stretch/>
        </p:blipFill>
        <p:spPr>
          <a:xfrm>
            <a:off x="5526913" y="2962276"/>
            <a:ext cx="3441525" cy="2577400"/>
          </a:xfrm>
          <a:prstGeom prst="rect">
            <a:avLst/>
          </a:prstGeom>
          <a:noFill/>
          <a:ln>
            <a:noFill/>
          </a:ln>
        </p:spPr>
      </p:pic>
      <p:sp>
        <p:nvSpPr>
          <p:cNvPr id="672" name="Google Shape;672;g18959690c55_9_137"/>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73" name="Google Shape;673;g18959690c55_9_137"/>
          <p:cNvSpPr txBox="1"/>
          <p:nvPr/>
        </p:nvSpPr>
        <p:spPr>
          <a:xfrm>
            <a:off x="0" y="728675"/>
            <a:ext cx="8571300" cy="7128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1" i="0" lang="en-US" sz="3800" u="none" cap="none" strike="noStrike">
                <a:solidFill>
                  <a:schemeClr val="accent1"/>
                </a:solidFill>
                <a:latin typeface="Calibri"/>
                <a:ea typeface="Calibri"/>
                <a:cs typeface="Calibri"/>
                <a:sym typeface="Calibri"/>
              </a:rPr>
              <a:t>BSR Berm Refresh Project - Our Approach</a:t>
            </a:r>
            <a:endParaRPr b="0" i="0" sz="38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5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cxnSp>
        <p:nvCxnSpPr>
          <p:cNvPr id="679" name="Google Shape;679;g18959690c55_9_76"/>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80" name="Google Shape;680;g18959690c55_9_76"/>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81" name="Google Shape;681;g18959690c55_9_76"/>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682" name="Google Shape;682;g18959690c55_9_76"/>
          <p:cNvSpPr txBox="1"/>
          <p:nvPr/>
        </p:nvSpPr>
        <p:spPr>
          <a:xfrm>
            <a:off x="8505175" y="6280845"/>
            <a:ext cx="443400" cy="57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3</a:t>
            </a:r>
            <a:r>
              <a:rPr lang="en-US" sz="1800">
                <a:solidFill>
                  <a:schemeClr val="accen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683" name="Google Shape;683;g18959690c55_9_76"/>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684" name="Google Shape;684;g18959690c55_9_76"/>
          <p:cNvSpPr txBox="1"/>
          <p:nvPr/>
        </p:nvSpPr>
        <p:spPr>
          <a:xfrm>
            <a:off x="400475" y="649238"/>
            <a:ext cx="8498700" cy="8382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lang="en-US" sz="3900">
                <a:solidFill>
                  <a:schemeClr val="accent1"/>
                </a:solidFill>
                <a:latin typeface="Calibri"/>
                <a:ea typeface="Calibri"/>
                <a:cs typeface="Calibri"/>
                <a:sym typeface="Calibri"/>
              </a:rPr>
              <a:t>BSR </a:t>
            </a:r>
            <a:r>
              <a:rPr b="1" i="0" lang="en-US" sz="3900" u="none" cap="none" strike="noStrike">
                <a:solidFill>
                  <a:schemeClr val="accent1"/>
                </a:solidFill>
                <a:latin typeface="Calibri"/>
                <a:ea typeface="Calibri"/>
                <a:cs typeface="Calibri"/>
                <a:sym typeface="Calibri"/>
              </a:rPr>
              <a:t>Berm Project 3 Y</a:t>
            </a:r>
            <a:r>
              <a:rPr b="1" lang="en-US" sz="3900">
                <a:solidFill>
                  <a:schemeClr val="accent1"/>
                </a:solidFill>
                <a:latin typeface="Calibri"/>
                <a:ea typeface="Calibri"/>
                <a:cs typeface="Calibri"/>
                <a:sym typeface="Calibri"/>
              </a:rPr>
              <a:t>ear </a:t>
            </a:r>
            <a:r>
              <a:rPr b="1" i="0" lang="en-US" sz="3900" u="none" cap="none" strike="noStrike">
                <a:solidFill>
                  <a:schemeClr val="accent1"/>
                </a:solidFill>
                <a:latin typeface="Calibri"/>
                <a:ea typeface="Calibri"/>
                <a:cs typeface="Calibri"/>
                <a:sym typeface="Calibri"/>
              </a:rPr>
              <a:t>Timeline</a:t>
            </a:r>
            <a:endParaRPr b="0" i="0" sz="3600" u="none" cap="none" strike="noStrike">
              <a:solidFill>
                <a:srgbClr val="000000"/>
              </a:solidFill>
              <a:latin typeface="Calibri"/>
              <a:ea typeface="Calibri"/>
              <a:cs typeface="Calibri"/>
              <a:sym typeface="Calibri"/>
            </a:endParaRPr>
          </a:p>
        </p:txBody>
      </p:sp>
      <p:sp>
        <p:nvSpPr>
          <p:cNvPr id="685" name="Google Shape;685;g18959690c55_9_76"/>
          <p:cNvSpPr txBox="1"/>
          <p:nvPr/>
        </p:nvSpPr>
        <p:spPr>
          <a:xfrm>
            <a:off x="155750" y="1550700"/>
            <a:ext cx="8384100" cy="857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50"/>
              <a:buFont typeface="Arial"/>
              <a:buNone/>
            </a:pPr>
            <a:r>
              <a:rPr b="0" i="0" lang="en-US" sz="2150" u="none" cap="none" strike="noStrike">
                <a:solidFill>
                  <a:schemeClr val="dk1"/>
                </a:solidFill>
                <a:highlight>
                  <a:schemeClr val="lt1"/>
                </a:highlight>
                <a:latin typeface="Calibri"/>
                <a:ea typeface="Calibri"/>
                <a:cs typeface="Calibri"/>
                <a:sym typeface="Calibri"/>
              </a:rPr>
              <a:t> </a:t>
            </a:r>
            <a:endParaRPr b="0" i="0" sz="2150" u="none" cap="none" strike="noStrike">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highlight>
                  <a:schemeClr val="lt1"/>
                </a:highlight>
                <a:latin typeface="Calibri"/>
                <a:ea typeface="Calibri"/>
                <a:cs typeface="Calibri"/>
                <a:sym typeface="Calibri"/>
              </a:rPr>
              <a:t>     </a:t>
            </a:r>
            <a:endParaRPr b="0" i="0" sz="1900" u="none" cap="none" strike="noStrike">
              <a:solidFill>
                <a:schemeClr val="dk1"/>
              </a:solidFill>
              <a:highlight>
                <a:schemeClr val="lt1"/>
              </a:highlight>
              <a:latin typeface="Calibri"/>
              <a:ea typeface="Calibri"/>
              <a:cs typeface="Calibri"/>
              <a:sym typeface="Calibri"/>
            </a:endParaRPr>
          </a:p>
        </p:txBody>
      </p:sp>
      <p:sp>
        <p:nvSpPr>
          <p:cNvPr id="686" name="Google Shape;686;g18959690c55_9_76"/>
          <p:cNvSpPr txBox="1"/>
          <p:nvPr/>
        </p:nvSpPr>
        <p:spPr>
          <a:xfrm>
            <a:off x="258700" y="1375450"/>
            <a:ext cx="8991900" cy="6053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150"/>
              <a:buFont typeface="Arial"/>
              <a:buNone/>
            </a:pPr>
            <a:r>
              <a:rPr b="1" lang="en-US" sz="2500">
                <a:solidFill>
                  <a:schemeClr val="dk1"/>
                </a:solidFill>
                <a:highlight>
                  <a:schemeClr val="lt1"/>
                </a:highlight>
                <a:latin typeface="Calibri"/>
                <a:ea typeface="Calibri"/>
                <a:cs typeface="Calibri"/>
                <a:sym typeface="Calibri"/>
              </a:rPr>
              <a:t>Year 1: 2023 </a:t>
            </a:r>
            <a:endParaRPr b="1" sz="25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Trees removed berms 3,4,5,6.</a:t>
            </a:r>
            <a:endParaRPr sz="2000">
              <a:solidFill>
                <a:schemeClr val="dk1"/>
              </a:solidFill>
              <a:highlight>
                <a:schemeClr val="lt1"/>
              </a:highlight>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Landscape contractor signed and plants ordered.</a:t>
            </a:r>
            <a:endParaRPr sz="2000">
              <a:solidFill>
                <a:schemeClr val="dk1"/>
              </a:solidFill>
              <a:highlight>
                <a:schemeClr val="lt1"/>
              </a:highlight>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Planting on berms 3,4,5 to start Jan 2024</a:t>
            </a:r>
            <a:endParaRPr sz="20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Cost of $194,000 on </a:t>
            </a:r>
            <a:r>
              <a:rPr lang="en-US" sz="2000">
                <a:solidFill>
                  <a:schemeClr val="dk1"/>
                </a:solidFill>
                <a:highlight>
                  <a:schemeClr val="lt1"/>
                </a:highlight>
                <a:latin typeface="Calibri"/>
                <a:ea typeface="Calibri"/>
                <a:cs typeface="Calibri"/>
                <a:sym typeface="Calibri"/>
              </a:rPr>
              <a:t>budget</a:t>
            </a:r>
            <a:r>
              <a:rPr lang="en-US" sz="2000">
                <a:solidFill>
                  <a:schemeClr val="dk1"/>
                </a:solidFill>
                <a:highlight>
                  <a:schemeClr val="lt1"/>
                </a:highlight>
                <a:latin typeface="Calibri"/>
                <a:ea typeface="Calibri"/>
                <a:cs typeface="Calibri"/>
                <a:sym typeface="Calibri"/>
              </a:rPr>
              <a:t> of $195,000</a:t>
            </a:r>
            <a:endParaRPr sz="2000">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None/>
            </a:pPr>
            <a:r>
              <a:rPr b="1" lang="en-US" sz="2500">
                <a:solidFill>
                  <a:schemeClr val="dk1"/>
                </a:solidFill>
                <a:highlight>
                  <a:schemeClr val="lt1"/>
                </a:highlight>
                <a:latin typeface="Calibri"/>
                <a:ea typeface="Calibri"/>
                <a:cs typeface="Calibri"/>
                <a:sym typeface="Calibri"/>
              </a:rPr>
              <a:t>Year 2: 2024</a:t>
            </a:r>
            <a:endParaRPr b="1" sz="25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Tree removals 1,7,8.</a:t>
            </a:r>
            <a:endParaRPr sz="20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Further plantings on 1,6,7,8 to start early 2024 with end of year completion date.</a:t>
            </a:r>
            <a:endParaRPr sz="20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Budget of $195,000. </a:t>
            </a:r>
            <a:r>
              <a:rPr lang="en-US" sz="2000">
                <a:solidFill>
                  <a:schemeClr val="dk1"/>
                </a:solidFill>
                <a:highlight>
                  <a:schemeClr val="lt1"/>
                </a:highlight>
                <a:latin typeface="Calibri"/>
                <a:ea typeface="Calibri"/>
                <a:cs typeface="Calibri"/>
                <a:sym typeface="Calibri"/>
              </a:rPr>
              <a:t>Anticipated</a:t>
            </a:r>
            <a:r>
              <a:rPr lang="en-US" sz="2000">
                <a:solidFill>
                  <a:schemeClr val="dk1"/>
                </a:solidFill>
                <a:highlight>
                  <a:schemeClr val="lt1"/>
                </a:highlight>
                <a:latin typeface="Calibri"/>
                <a:ea typeface="Calibri"/>
                <a:cs typeface="Calibri"/>
                <a:sym typeface="Calibri"/>
              </a:rPr>
              <a:t> to be on budget.</a:t>
            </a:r>
            <a:endParaRPr sz="2000">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None/>
            </a:pPr>
            <a:r>
              <a:rPr b="1" lang="en-US" sz="2500">
                <a:solidFill>
                  <a:schemeClr val="dk1"/>
                </a:solidFill>
                <a:highlight>
                  <a:schemeClr val="lt1"/>
                </a:highlight>
                <a:latin typeface="Calibri"/>
                <a:ea typeface="Calibri"/>
                <a:cs typeface="Calibri"/>
                <a:sym typeface="Calibri"/>
              </a:rPr>
              <a:t>Year 3: 2025</a:t>
            </a:r>
            <a:endParaRPr b="1" sz="2500">
              <a:solidFill>
                <a:schemeClr val="dk1"/>
              </a:solidFill>
              <a:highlight>
                <a:schemeClr val="lt1"/>
              </a:highlight>
              <a:latin typeface="Calibri"/>
              <a:ea typeface="Calibri"/>
              <a:cs typeface="Calibri"/>
              <a:sym typeface="Calibri"/>
            </a:endParaRPr>
          </a:p>
          <a:p>
            <a:pPr indent="-355600" lvl="0" marL="457200" marR="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Jan 2025- March 2025, tree removal and replanting of berms 2,9,10</a:t>
            </a:r>
            <a:endParaRPr sz="2000">
              <a:solidFill>
                <a:schemeClr val="dk1"/>
              </a:solidFill>
              <a:highlight>
                <a:schemeClr val="lt1"/>
              </a:highlight>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Budget of $195,000. Anticipated to be on budget. </a:t>
            </a:r>
            <a:endParaRPr sz="2000">
              <a:solidFill>
                <a:schemeClr val="dk1"/>
              </a:solidFill>
              <a:highlight>
                <a:schemeClr val="lt1"/>
              </a:highlight>
              <a:latin typeface="Calibri"/>
              <a:ea typeface="Calibri"/>
              <a:cs typeface="Calibri"/>
              <a:sym typeface="Calibri"/>
            </a:endParaRPr>
          </a:p>
          <a:p>
            <a:pPr indent="-355600" lvl="0" marL="457200" rtl="0" algn="l">
              <a:lnSpc>
                <a:spcPct val="115000"/>
              </a:lnSpc>
              <a:spcBef>
                <a:spcPts val="0"/>
              </a:spcBef>
              <a:spcAft>
                <a:spcPts val="0"/>
              </a:spcAft>
              <a:buClr>
                <a:schemeClr val="dk1"/>
              </a:buClr>
              <a:buSzPts val="2000"/>
              <a:buFont typeface="Calibri"/>
              <a:buChar char="●"/>
            </a:pPr>
            <a:r>
              <a:rPr lang="en-US" sz="2000">
                <a:solidFill>
                  <a:schemeClr val="dk1"/>
                </a:solidFill>
                <a:highlight>
                  <a:schemeClr val="lt1"/>
                </a:highlight>
                <a:latin typeface="Calibri"/>
                <a:ea typeface="Calibri"/>
                <a:cs typeface="Calibri"/>
                <a:sym typeface="Calibri"/>
              </a:rPr>
              <a:t>Depending on external factors, plantings may finish end of year.</a:t>
            </a:r>
            <a:endParaRPr sz="2000">
              <a:solidFill>
                <a:schemeClr val="dk1"/>
              </a:solidFill>
              <a:highlight>
                <a:schemeClr val="lt1"/>
              </a:highlight>
              <a:latin typeface="Calibri"/>
              <a:ea typeface="Calibri"/>
              <a:cs typeface="Calibri"/>
              <a:sym typeface="Calibri"/>
            </a:endParaRPr>
          </a:p>
          <a:p>
            <a:pPr indent="0" lvl="0" marL="457200" marR="0" rtl="0" algn="l">
              <a:lnSpc>
                <a:spcPct val="115000"/>
              </a:lnSpc>
              <a:spcBef>
                <a:spcPts val="0"/>
              </a:spcBef>
              <a:spcAft>
                <a:spcPts val="0"/>
              </a:spcAft>
              <a:buNone/>
            </a:pPr>
            <a:r>
              <a:t/>
            </a:r>
            <a:endParaRPr sz="2000">
              <a:solidFill>
                <a:schemeClr val="dk1"/>
              </a:solidFill>
              <a:highlight>
                <a:schemeClr val="lt1"/>
              </a:highlight>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900"/>
              <a:buFont typeface="Arial"/>
              <a:buNone/>
            </a:pPr>
            <a:r>
              <a:rPr b="0" i="0" lang="en-US" sz="1900" u="none" cap="none" strike="noStrike">
                <a:solidFill>
                  <a:schemeClr val="dk1"/>
                </a:solidFill>
                <a:highlight>
                  <a:schemeClr val="lt1"/>
                </a:highlight>
                <a:latin typeface="Calibri"/>
                <a:ea typeface="Calibri"/>
                <a:cs typeface="Calibri"/>
                <a:sym typeface="Calibri"/>
              </a:rPr>
              <a:t>     </a:t>
            </a:r>
            <a:endParaRPr b="0" i="0" sz="1900" u="none" cap="none" strike="noStrike">
              <a:solidFill>
                <a:schemeClr val="dk1"/>
              </a:solidFill>
              <a:highlight>
                <a:schemeClr val="lt1"/>
              </a:highlight>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2b69c63e80f_0_21"/>
          <p:cNvSpPr txBox="1"/>
          <p:nvPr>
            <p:ph type="title"/>
          </p:nvPr>
        </p:nvSpPr>
        <p:spPr>
          <a:xfrm>
            <a:off x="155750" y="885500"/>
            <a:ext cx="8640000" cy="8748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rPr b="1" lang="en-US" sz="3600"/>
              <a:t>After:  Pines thinned and overhanging branches removed</a:t>
            </a:r>
            <a:endParaRPr b="1" sz="3600"/>
          </a:p>
        </p:txBody>
      </p:sp>
      <p:sp>
        <p:nvSpPr>
          <p:cNvPr id="693" name="Google Shape;693;g2b69c63e80f_0_21"/>
          <p:cNvSpPr txBox="1"/>
          <p:nvPr>
            <p:ph idx="12" type="sldNum"/>
          </p:nvPr>
        </p:nvSpPr>
        <p:spPr>
          <a:xfrm>
            <a:off x="8488375" y="6330100"/>
            <a:ext cx="579300" cy="39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32</a:t>
            </a:r>
            <a:endParaRPr/>
          </a:p>
        </p:txBody>
      </p:sp>
      <p:pic>
        <p:nvPicPr>
          <p:cNvPr id="694" name="Google Shape;694;g2b69c63e80f_0_21"/>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cxnSp>
        <p:nvCxnSpPr>
          <p:cNvPr id="695" name="Google Shape;695;g2b69c63e80f_0_21"/>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696" name="Google Shape;696;g2b69c63e80f_0_21"/>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697" name="Google Shape;697;g2b69c63e80f_0_21"/>
          <p:cNvPicPr preferRelativeResize="0"/>
          <p:nvPr/>
        </p:nvPicPr>
        <p:blipFill>
          <a:blip r:embed="rId4">
            <a:alphaModFix/>
          </a:blip>
          <a:stretch>
            <a:fillRect/>
          </a:stretch>
        </p:blipFill>
        <p:spPr>
          <a:xfrm>
            <a:off x="1229099" y="2174799"/>
            <a:ext cx="6685825" cy="4246150"/>
          </a:xfrm>
          <a:prstGeom prst="rect">
            <a:avLst/>
          </a:prstGeom>
          <a:noFill/>
          <a:ln>
            <a:noFill/>
          </a:ln>
        </p:spPr>
      </p:pic>
      <p:sp>
        <p:nvSpPr>
          <p:cNvPr id="698" name="Google Shape;698;g2b69c63e80f_0_21"/>
          <p:cNvSpPr/>
          <p:nvPr/>
        </p:nvSpPr>
        <p:spPr>
          <a:xfrm>
            <a:off x="4571998" y="6525700"/>
            <a:ext cx="33075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2b69c63e80f_0_0"/>
          <p:cNvSpPr txBox="1"/>
          <p:nvPr>
            <p:ph type="title"/>
          </p:nvPr>
        </p:nvSpPr>
        <p:spPr>
          <a:xfrm>
            <a:off x="306925" y="721000"/>
            <a:ext cx="3962400" cy="900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500"/>
              <a:t>After:  Lots of </a:t>
            </a:r>
            <a:r>
              <a:rPr b="1" lang="en-US" sz="2500"/>
              <a:t>pine thinning and  limbing up</a:t>
            </a:r>
            <a:endParaRPr b="1" sz="2500"/>
          </a:p>
        </p:txBody>
      </p:sp>
      <p:sp>
        <p:nvSpPr>
          <p:cNvPr id="705" name="Google Shape;705;g2b69c63e80f_0_0"/>
          <p:cNvSpPr txBox="1"/>
          <p:nvPr>
            <p:ph idx="12" type="sldNum"/>
          </p:nvPr>
        </p:nvSpPr>
        <p:spPr>
          <a:xfrm>
            <a:off x="8488375" y="6330100"/>
            <a:ext cx="595200" cy="3912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r>
              <a:rPr lang="en-US"/>
              <a:t>33</a:t>
            </a:r>
            <a:endParaRPr/>
          </a:p>
        </p:txBody>
      </p:sp>
      <p:pic>
        <p:nvPicPr>
          <p:cNvPr id="706" name="Google Shape;706;g2b69c63e80f_0_0"/>
          <p:cNvPicPr preferRelativeResize="0"/>
          <p:nvPr/>
        </p:nvPicPr>
        <p:blipFill>
          <a:blip r:embed="rId3">
            <a:alphaModFix/>
          </a:blip>
          <a:stretch>
            <a:fillRect/>
          </a:stretch>
        </p:blipFill>
        <p:spPr>
          <a:xfrm>
            <a:off x="390425" y="1723456"/>
            <a:ext cx="3962400" cy="4569921"/>
          </a:xfrm>
          <a:prstGeom prst="rect">
            <a:avLst/>
          </a:prstGeom>
          <a:noFill/>
          <a:ln>
            <a:noFill/>
          </a:ln>
        </p:spPr>
      </p:pic>
      <p:pic>
        <p:nvPicPr>
          <p:cNvPr id="707" name="Google Shape;707;g2b69c63e80f_0_0"/>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cxnSp>
        <p:nvCxnSpPr>
          <p:cNvPr id="708" name="Google Shape;708;g2b69c63e80f_0_0"/>
          <p:cNvCxnSpPr/>
          <p:nvPr/>
        </p:nvCxnSpPr>
        <p:spPr>
          <a:xfrm>
            <a:off x="155752" y="59357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709" name="Google Shape;709;g2b69c63e80f_0_0"/>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710" name="Google Shape;710;g2b69c63e80f_0_0"/>
          <p:cNvPicPr preferRelativeResize="0"/>
          <p:nvPr/>
        </p:nvPicPr>
        <p:blipFill>
          <a:blip r:embed="rId5">
            <a:alphaModFix/>
          </a:blip>
          <a:stretch>
            <a:fillRect/>
          </a:stretch>
        </p:blipFill>
        <p:spPr>
          <a:xfrm>
            <a:off x="4572000" y="1760137"/>
            <a:ext cx="4335900" cy="3452950"/>
          </a:xfrm>
          <a:prstGeom prst="rect">
            <a:avLst/>
          </a:prstGeom>
          <a:noFill/>
          <a:ln>
            <a:noFill/>
          </a:ln>
        </p:spPr>
      </p:pic>
      <p:sp>
        <p:nvSpPr>
          <p:cNvPr id="711" name="Google Shape;711;g2b69c63e80f_0_0"/>
          <p:cNvSpPr txBox="1"/>
          <p:nvPr>
            <p:ph type="title"/>
          </p:nvPr>
        </p:nvSpPr>
        <p:spPr>
          <a:xfrm>
            <a:off x="4572000" y="874888"/>
            <a:ext cx="4335900" cy="60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2600"/>
              <a:t>And  new plantings on berm</a:t>
            </a:r>
            <a:endParaRPr b="1" sz="2600"/>
          </a:p>
        </p:txBody>
      </p:sp>
      <p:sp>
        <p:nvSpPr>
          <p:cNvPr id="712" name="Google Shape;712;g2b69c63e80f_0_0"/>
          <p:cNvSpPr/>
          <p:nvPr/>
        </p:nvSpPr>
        <p:spPr>
          <a:xfrm>
            <a:off x="4840673" y="6248800"/>
            <a:ext cx="33075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18959690c55_2_25"/>
          <p:cNvSpPr txBox="1"/>
          <p:nvPr>
            <p:ph idx="5" type="body"/>
          </p:nvPr>
        </p:nvSpPr>
        <p:spPr>
          <a:xfrm>
            <a:off x="0" y="413725"/>
            <a:ext cx="9144000" cy="846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300"/>
              <a:buNone/>
            </a:pPr>
            <a:r>
              <a:rPr lang="en-US" sz="4000">
                <a:solidFill>
                  <a:schemeClr val="accent1"/>
                </a:solidFill>
              </a:rPr>
              <a:t>Infrastructure Committee</a:t>
            </a:r>
            <a:endParaRPr sz="4000"/>
          </a:p>
        </p:txBody>
      </p:sp>
      <p:cxnSp>
        <p:nvCxnSpPr>
          <p:cNvPr id="718" name="Google Shape;718;g18959690c55_2_25"/>
          <p:cNvCxnSpPr/>
          <p:nvPr/>
        </p:nvCxnSpPr>
        <p:spPr>
          <a:xfrm>
            <a:off x="2101921" y="508944"/>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719" name="Google Shape;719;g18959690c55_2_25"/>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720" name="Google Shape;720;g18959690c55_2_25"/>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721" name="Google Shape;721;g18959690c55_2_25"/>
          <p:cNvSpPr txBox="1"/>
          <p:nvPr/>
        </p:nvSpPr>
        <p:spPr>
          <a:xfrm>
            <a:off x="8488366" y="6343150"/>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3</a:t>
            </a:r>
            <a:r>
              <a:rPr lang="en-US" sz="1800">
                <a:solidFill>
                  <a:schemeClr val="accen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cxnSp>
        <p:nvCxnSpPr>
          <p:cNvPr id="722" name="Google Shape;722;g18959690c55_2_25"/>
          <p:cNvCxnSpPr/>
          <p:nvPr/>
        </p:nvCxnSpPr>
        <p:spPr>
          <a:xfrm>
            <a:off x="2810309" y="1250634"/>
            <a:ext cx="0" cy="2117400"/>
          </a:xfrm>
          <a:prstGeom prst="straightConnector1">
            <a:avLst/>
          </a:prstGeom>
          <a:noFill/>
          <a:ln cap="flat" cmpd="sng" w="28575">
            <a:solidFill>
              <a:schemeClr val="lt1"/>
            </a:solidFill>
            <a:prstDash val="solid"/>
            <a:miter lim="800000"/>
            <a:headEnd len="sm" w="sm" type="none"/>
            <a:tailEnd len="sm" w="sm" type="none"/>
          </a:ln>
        </p:spPr>
      </p:cxnSp>
      <p:sp>
        <p:nvSpPr>
          <p:cNvPr id="723" name="Google Shape;723;g18959690c55_2_25"/>
          <p:cNvSpPr txBox="1"/>
          <p:nvPr/>
        </p:nvSpPr>
        <p:spPr>
          <a:xfrm>
            <a:off x="268800" y="1322700"/>
            <a:ext cx="42987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800" u="none" cap="none" strike="noStrike">
                <a:solidFill>
                  <a:schemeClr val="dk1"/>
                </a:solidFill>
                <a:latin typeface="Calibri"/>
                <a:ea typeface="Calibri"/>
                <a:cs typeface="Calibri"/>
                <a:sym typeface="Calibri"/>
              </a:rPr>
              <a:t>202</a:t>
            </a:r>
            <a:r>
              <a:rPr b="1" lang="en-US" sz="2800">
                <a:solidFill>
                  <a:schemeClr val="dk1"/>
                </a:solidFill>
                <a:latin typeface="Calibri"/>
                <a:ea typeface="Calibri"/>
                <a:cs typeface="Calibri"/>
                <a:sym typeface="Calibri"/>
              </a:rPr>
              <a:t>3</a:t>
            </a:r>
            <a:r>
              <a:rPr b="1" i="0" lang="en-US" sz="2800" u="none" cap="none" strike="noStrike">
                <a:solidFill>
                  <a:schemeClr val="dk1"/>
                </a:solidFill>
                <a:latin typeface="Calibri"/>
                <a:ea typeface="Calibri"/>
                <a:cs typeface="Calibri"/>
                <a:sym typeface="Calibri"/>
              </a:rPr>
              <a:t> Accomplishments</a:t>
            </a:r>
            <a:endParaRPr i="0" sz="2800" u="none" cap="none" strike="noStrike">
              <a:solidFill>
                <a:srgbClr val="000000"/>
              </a:solidFill>
              <a:latin typeface="Calibri"/>
              <a:ea typeface="Calibri"/>
              <a:cs typeface="Calibri"/>
              <a:sym typeface="Calibri"/>
            </a:endParaRPr>
          </a:p>
        </p:txBody>
      </p:sp>
      <p:sp>
        <p:nvSpPr>
          <p:cNvPr id="724" name="Google Shape;724;g18959690c55_2_25"/>
          <p:cNvSpPr txBox="1"/>
          <p:nvPr/>
        </p:nvSpPr>
        <p:spPr>
          <a:xfrm>
            <a:off x="114138" y="3811504"/>
            <a:ext cx="4545600" cy="507900"/>
          </a:xfrm>
          <a:prstGeom prst="rect">
            <a:avLst/>
          </a:prstGeom>
          <a:noFill/>
          <a:ln>
            <a:noFill/>
          </a:ln>
        </p:spPr>
        <p:txBody>
          <a:bodyPr anchorCtr="0" anchor="t" bIns="45700" lIns="91425" spcFirstLastPara="1" rIns="91425" wrap="square" tIns="45700">
            <a:spAutoFit/>
          </a:bodyPr>
          <a:lstStyle/>
          <a:p>
            <a:pPr indent="-112711" lvl="0" marL="214311" marR="0" rtl="0" algn="l">
              <a:lnSpc>
                <a:spcPct val="100000"/>
              </a:lnSpc>
              <a:spcBef>
                <a:spcPts val="0"/>
              </a:spcBef>
              <a:spcAft>
                <a:spcPts val="0"/>
              </a:spcAft>
              <a:buClr>
                <a:schemeClr val="dk1"/>
              </a:buClr>
              <a:buSzPts val="1600"/>
              <a:buFont typeface="Arial"/>
              <a:buNone/>
            </a:pPr>
            <a:r>
              <a:rPr b="1" i="0" lang="en-US" sz="2700" u="none" cap="none" strike="noStrike">
                <a:solidFill>
                  <a:schemeClr val="dk1"/>
                </a:solidFill>
                <a:latin typeface="Calibri"/>
                <a:ea typeface="Calibri"/>
                <a:cs typeface="Calibri"/>
                <a:sym typeface="Calibri"/>
              </a:rPr>
              <a:t>202</a:t>
            </a:r>
            <a:r>
              <a:rPr b="1" lang="en-US" sz="2700">
                <a:solidFill>
                  <a:schemeClr val="dk1"/>
                </a:solidFill>
                <a:latin typeface="Calibri"/>
                <a:ea typeface="Calibri"/>
                <a:cs typeface="Calibri"/>
                <a:sym typeface="Calibri"/>
              </a:rPr>
              <a:t>4</a:t>
            </a:r>
            <a:r>
              <a:rPr b="1" i="0" lang="en-US" sz="2700" u="none" cap="none" strike="noStrike">
                <a:solidFill>
                  <a:schemeClr val="dk1"/>
                </a:solidFill>
                <a:latin typeface="Calibri"/>
                <a:ea typeface="Calibri"/>
                <a:cs typeface="Calibri"/>
                <a:sym typeface="Calibri"/>
              </a:rPr>
              <a:t> Projects/Improvements</a:t>
            </a:r>
            <a:endParaRPr b="1" i="0" sz="2700" u="none" cap="none" strike="noStrike">
              <a:solidFill>
                <a:schemeClr val="dk1"/>
              </a:solidFill>
              <a:latin typeface="Calibri"/>
              <a:ea typeface="Calibri"/>
              <a:cs typeface="Calibri"/>
              <a:sym typeface="Calibri"/>
            </a:endParaRPr>
          </a:p>
        </p:txBody>
      </p:sp>
      <p:pic>
        <p:nvPicPr>
          <p:cNvPr id="725" name="Google Shape;725;g18959690c55_2_25"/>
          <p:cNvPicPr preferRelativeResize="0"/>
          <p:nvPr/>
        </p:nvPicPr>
        <p:blipFill rotWithShape="1">
          <a:blip r:embed="rId4">
            <a:alphaModFix/>
          </a:blip>
          <a:srcRect b="0" l="0" r="0" t="0"/>
          <a:stretch/>
        </p:blipFill>
        <p:spPr>
          <a:xfrm>
            <a:off x="4846288" y="2536687"/>
            <a:ext cx="4169685" cy="2772700"/>
          </a:xfrm>
          <a:prstGeom prst="rect">
            <a:avLst/>
          </a:prstGeom>
          <a:noFill/>
          <a:ln>
            <a:noFill/>
          </a:ln>
          <a:effectLst>
            <a:outerShdw blurRad="190500" rotWithShape="0" algn="tl">
              <a:srgbClr val="000000">
                <a:alpha val="69019"/>
              </a:srgbClr>
            </a:outerShdw>
          </a:effectLst>
        </p:spPr>
      </p:pic>
      <p:sp>
        <p:nvSpPr>
          <p:cNvPr id="726" name="Google Shape;726;g18959690c55_2_25"/>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27" name="Google Shape;727;g18959690c55_2_25"/>
          <p:cNvSpPr txBox="1"/>
          <p:nvPr/>
        </p:nvSpPr>
        <p:spPr>
          <a:xfrm>
            <a:off x="201750" y="4400550"/>
            <a:ext cx="4370400" cy="24780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rgbClr val="222222"/>
              </a:buClr>
              <a:buSzPts val="2100"/>
              <a:buFont typeface="Calibri"/>
              <a:buChar char="●"/>
            </a:pPr>
            <a:r>
              <a:rPr lang="en-US" sz="2100">
                <a:solidFill>
                  <a:srgbClr val="222222"/>
                </a:solidFill>
                <a:highlight>
                  <a:srgbClr val="FFFFFF"/>
                </a:highlight>
                <a:latin typeface="Calibri"/>
                <a:ea typeface="Calibri"/>
                <a:cs typeface="Calibri"/>
                <a:sym typeface="Calibri"/>
              </a:rPr>
              <a:t>Upgrade/enhance the Village Trail</a:t>
            </a:r>
            <a:endParaRPr i="0" sz="2100" u="none" cap="none" strike="noStrike">
              <a:solidFill>
                <a:srgbClr val="222222"/>
              </a:solidFill>
              <a:highlight>
                <a:srgbClr val="FFFFFF"/>
              </a:highlight>
              <a:latin typeface="Calibri"/>
              <a:ea typeface="Calibri"/>
              <a:cs typeface="Calibri"/>
              <a:sym typeface="Calibri"/>
            </a:endParaRPr>
          </a:p>
          <a:p>
            <a:pPr indent="-361950" lvl="0" marL="457200" marR="0" rtl="0" algn="l">
              <a:lnSpc>
                <a:spcPct val="100000"/>
              </a:lnSpc>
              <a:spcBef>
                <a:spcPts val="0"/>
              </a:spcBef>
              <a:spcAft>
                <a:spcPts val="0"/>
              </a:spcAft>
              <a:buClr>
                <a:srgbClr val="222222"/>
              </a:buClr>
              <a:buSzPts val="2100"/>
              <a:buFont typeface="Calibri"/>
              <a:buChar char="●"/>
            </a:pPr>
            <a:r>
              <a:rPr lang="en-US" sz="2100">
                <a:solidFill>
                  <a:srgbClr val="222222"/>
                </a:solidFill>
                <a:highlight>
                  <a:srgbClr val="FFFFFF"/>
                </a:highlight>
                <a:latin typeface="Calibri"/>
                <a:ea typeface="Calibri"/>
                <a:cs typeface="Calibri"/>
                <a:sym typeface="Calibri"/>
              </a:rPr>
              <a:t>Continue to l</a:t>
            </a:r>
            <a:r>
              <a:rPr i="0" lang="en-US" sz="2100" u="none" cap="none" strike="noStrike">
                <a:solidFill>
                  <a:srgbClr val="222222"/>
                </a:solidFill>
                <a:highlight>
                  <a:srgbClr val="FFFFFF"/>
                </a:highlight>
                <a:latin typeface="Calibri"/>
                <a:ea typeface="Calibri"/>
                <a:cs typeface="Calibri"/>
                <a:sym typeface="Calibri"/>
              </a:rPr>
              <a:t>evel and replace additional sidewalks</a:t>
            </a:r>
            <a:endParaRPr i="0" sz="2100" u="none" cap="none" strike="noStrike">
              <a:solidFill>
                <a:srgbClr val="222222"/>
              </a:solidFill>
              <a:highlight>
                <a:srgbClr val="FFFFFF"/>
              </a:highlight>
              <a:latin typeface="Calibri"/>
              <a:ea typeface="Calibri"/>
              <a:cs typeface="Calibri"/>
              <a:sym typeface="Calibri"/>
            </a:endParaRPr>
          </a:p>
          <a:p>
            <a:pPr indent="-361950" lvl="0" marL="457200" marR="0" rtl="0" algn="l">
              <a:lnSpc>
                <a:spcPct val="100000"/>
              </a:lnSpc>
              <a:spcBef>
                <a:spcPts val="0"/>
              </a:spcBef>
              <a:spcAft>
                <a:spcPts val="0"/>
              </a:spcAft>
              <a:buClr>
                <a:srgbClr val="222222"/>
              </a:buClr>
              <a:buSzPts val="2100"/>
              <a:buFont typeface="Calibri"/>
              <a:buChar char="●"/>
            </a:pPr>
            <a:r>
              <a:rPr lang="en-US" sz="2100">
                <a:solidFill>
                  <a:srgbClr val="222222"/>
                </a:solidFill>
                <a:highlight>
                  <a:srgbClr val="FFFFFF"/>
                </a:highlight>
                <a:latin typeface="Calibri"/>
                <a:ea typeface="Calibri"/>
                <a:cs typeface="Calibri"/>
                <a:sym typeface="Calibri"/>
              </a:rPr>
              <a:t>Continue to replace and repair street and village signs</a:t>
            </a:r>
            <a:endParaRPr i="0" sz="2100" u="none" cap="none" strike="noStrike">
              <a:solidFill>
                <a:srgbClr val="222222"/>
              </a:solidFill>
              <a:highlight>
                <a:srgbClr val="FFFFFF"/>
              </a:highlight>
              <a:latin typeface="Calibri"/>
              <a:ea typeface="Calibri"/>
              <a:cs typeface="Calibri"/>
              <a:sym typeface="Calibri"/>
            </a:endParaRPr>
          </a:p>
          <a:p>
            <a:pPr indent="0" lvl="0" marL="457200" marR="0" rtl="0" algn="l">
              <a:lnSpc>
                <a:spcPct val="100000"/>
              </a:lnSpc>
              <a:spcBef>
                <a:spcPts val="0"/>
              </a:spcBef>
              <a:spcAft>
                <a:spcPts val="0"/>
              </a:spcAft>
              <a:buNone/>
            </a:pPr>
            <a:r>
              <a:t/>
            </a:r>
            <a:endParaRPr i="0" sz="22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222222"/>
              </a:solidFill>
              <a:highlight>
                <a:srgbClr val="FFFFFF"/>
              </a:highlight>
              <a:latin typeface="Arial"/>
              <a:ea typeface="Arial"/>
              <a:cs typeface="Arial"/>
              <a:sym typeface="Arial"/>
            </a:endParaRPr>
          </a:p>
        </p:txBody>
      </p:sp>
      <p:sp>
        <p:nvSpPr>
          <p:cNvPr id="728" name="Google Shape;728;g18959690c55_2_25"/>
          <p:cNvSpPr txBox="1"/>
          <p:nvPr/>
        </p:nvSpPr>
        <p:spPr>
          <a:xfrm>
            <a:off x="201750" y="1785875"/>
            <a:ext cx="4545600" cy="2293500"/>
          </a:xfrm>
          <a:prstGeom prst="rect">
            <a:avLst/>
          </a:prstGeom>
          <a:noFill/>
          <a:ln>
            <a:noFill/>
          </a:ln>
        </p:spPr>
        <p:txBody>
          <a:bodyPr anchorCtr="0" anchor="t" bIns="91425" lIns="91425" spcFirstLastPara="1" rIns="91425" wrap="square" tIns="91425">
            <a:spAutoFit/>
          </a:bodyPr>
          <a:lstStyle/>
          <a:p>
            <a:pPr indent="-361950" lvl="0" marL="457200" marR="0" rtl="0" algn="l">
              <a:lnSpc>
                <a:spcPct val="100000"/>
              </a:lnSpc>
              <a:spcBef>
                <a:spcPts val="0"/>
              </a:spcBef>
              <a:spcAft>
                <a:spcPts val="0"/>
              </a:spcAft>
              <a:buClr>
                <a:srgbClr val="222222"/>
              </a:buClr>
              <a:buSzPts val="2100"/>
              <a:buFont typeface="Calibri"/>
              <a:buChar char="●"/>
            </a:pPr>
            <a:r>
              <a:rPr lang="en-US" sz="2100">
                <a:solidFill>
                  <a:srgbClr val="222222"/>
                </a:solidFill>
                <a:highlight>
                  <a:srgbClr val="FFFFFF"/>
                </a:highlight>
                <a:latin typeface="Calibri"/>
                <a:ea typeface="Calibri"/>
                <a:cs typeface="Calibri"/>
                <a:sym typeface="Calibri"/>
              </a:rPr>
              <a:t>L</a:t>
            </a:r>
            <a:r>
              <a:rPr i="0" lang="en-US" sz="2100" u="none" cap="none" strike="noStrike">
                <a:solidFill>
                  <a:srgbClr val="222222"/>
                </a:solidFill>
                <a:highlight>
                  <a:srgbClr val="FFFFFF"/>
                </a:highlight>
                <a:latin typeface="Calibri"/>
                <a:ea typeface="Calibri"/>
                <a:cs typeface="Calibri"/>
                <a:sym typeface="Calibri"/>
              </a:rPr>
              <a:t>eveled and replaced multiple sidewalks and drains</a:t>
            </a:r>
            <a:endParaRPr i="0" sz="2100" u="none" cap="none" strike="noStrike">
              <a:solidFill>
                <a:srgbClr val="222222"/>
              </a:solidFill>
              <a:highlight>
                <a:srgbClr val="FFFFFF"/>
              </a:highlight>
              <a:latin typeface="Calibri"/>
              <a:ea typeface="Calibri"/>
              <a:cs typeface="Calibri"/>
              <a:sym typeface="Calibri"/>
            </a:endParaRPr>
          </a:p>
          <a:p>
            <a:pPr indent="-361950" lvl="0" marL="457200" marR="0" rtl="0" algn="l">
              <a:lnSpc>
                <a:spcPct val="100000"/>
              </a:lnSpc>
              <a:spcBef>
                <a:spcPts val="0"/>
              </a:spcBef>
              <a:spcAft>
                <a:spcPts val="0"/>
              </a:spcAft>
              <a:buClr>
                <a:srgbClr val="222222"/>
              </a:buClr>
              <a:buSzPts val="2100"/>
              <a:buFont typeface="Calibri"/>
              <a:buChar char="●"/>
            </a:pPr>
            <a:r>
              <a:rPr i="0" lang="en-US" sz="2100" u="none" cap="none" strike="noStrike">
                <a:solidFill>
                  <a:srgbClr val="222222"/>
                </a:solidFill>
                <a:highlight>
                  <a:srgbClr val="FFFFFF"/>
                </a:highlight>
                <a:latin typeface="Calibri"/>
                <a:ea typeface="Calibri"/>
                <a:cs typeface="Calibri"/>
                <a:sym typeface="Calibri"/>
              </a:rPr>
              <a:t>Replaced and repaired numerous street and village signs</a:t>
            </a:r>
            <a:endParaRPr i="0" sz="2100" u="none" cap="none" strike="noStrike">
              <a:solidFill>
                <a:srgbClr val="222222"/>
              </a:solidFill>
              <a:highlight>
                <a:srgbClr val="FFFFFF"/>
              </a:highlight>
              <a:latin typeface="Calibri"/>
              <a:ea typeface="Calibri"/>
              <a:cs typeface="Calibri"/>
              <a:sym typeface="Calibri"/>
            </a:endParaRPr>
          </a:p>
          <a:p>
            <a:pPr indent="-361950" lvl="0" marL="457200" marR="0" rtl="0" algn="l">
              <a:lnSpc>
                <a:spcPct val="100000"/>
              </a:lnSpc>
              <a:spcBef>
                <a:spcPts val="0"/>
              </a:spcBef>
              <a:spcAft>
                <a:spcPts val="0"/>
              </a:spcAft>
              <a:buClr>
                <a:srgbClr val="222222"/>
              </a:buClr>
              <a:buSzPts val="2100"/>
              <a:buFont typeface="Calibri"/>
              <a:buChar char="●"/>
            </a:pPr>
            <a:r>
              <a:rPr i="0" lang="en-US" sz="2100" u="none" cap="none" strike="noStrike">
                <a:solidFill>
                  <a:srgbClr val="222222"/>
                </a:solidFill>
                <a:highlight>
                  <a:srgbClr val="FFFFFF"/>
                </a:highlight>
                <a:latin typeface="Calibri"/>
                <a:ea typeface="Calibri"/>
                <a:cs typeface="Calibri"/>
                <a:sym typeface="Calibri"/>
              </a:rPr>
              <a:t>Repaired </a:t>
            </a:r>
            <a:r>
              <a:rPr lang="en-US" sz="2100">
                <a:solidFill>
                  <a:srgbClr val="222222"/>
                </a:solidFill>
                <a:highlight>
                  <a:srgbClr val="FFFFFF"/>
                </a:highlight>
                <a:latin typeface="Calibri"/>
                <a:ea typeface="Calibri"/>
                <a:cs typeface="Calibri"/>
                <a:sym typeface="Calibri"/>
              </a:rPr>
              <a:t>common area swing sets </a:t>
            </a:r>
            <a:r>
              <a:rPr i="0" lang="en-US" sz="2100" u="none" cap="none" strike="noStrike">
                <a:solidFill>
                  <a:srgbClr val="222222"/>
                </a:solidFill>
                <a:highlight>
                  <a:srgbClr val="FFFFFF"/>
                </a:highlight>
                <a:latin typeface="Calibri"/>
                <a:ea typeface="Calibri"/>
                <a:cs typeface="Calibri"/>
                <a:sym typeface="Calibri"/>
              </a:rPr>
              <a:t>and village fences</a:t>
            </a:r>
            <a:endParaRPr i="0" sz="2100" u="none" cap="none" strike="noStrike">
              <a:solidFill>
                <a:srgbClr val="222222"/>
              </a:solidFill>
              <a:highlight>
                <a:srgbClr val="FFFFFF"/>
              </a:highlight>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i="0" sz="1100" u="none" cap="none" strike="noStrike">
              <a:solidFill>
                <a:srgbClr val="222222"/>
              </a:solidFill>
              <a:highlight>
                <a:srgbClr val="FFFFFF"/>
              </a:highlight>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g18959690c55_2_40"/>
          <p:cNvPicPr preferRelativeResize="0"/>
          <p:nvPr/>
        </p:nvPicPr>
        <p:blipFill rotWithShape="1">
          <a:blip r:embed="rId3">
            <a:alphaModFix/>
          </a:blip>
          <a:srcRect b="0" l="0" r="0" t="0"/>
          <a:stretch/>
        </p:blipFill>
        <p:spPr>
          <a:xfrm>
            <a:off x="0" y="109322"/>
            <a:ext cx="9143999" cy="692594"/>
          </a:xfrm>
          <a:prstGeom prst="rect">
            <a:avLst/>
          </a:prstGeom>
          <a:noFill/>
          <a:ln>
            <a:noFill/>
          </a:ln>
        </p:spPr>
      </p:pic>
      <p:sp>
        <p:nvSpPr>
          <p:cNvPr id="734" name="Google Shape;734;g18959690c55_2_40"/>
          <p:cNvSpPr txBox="1"/>
          <p:nvPr/>
        </p:nvSpPr>
        <p:spPr>
          <a:xfrm>
            <a:off x="1926373" y="819750"/>
            <a:ext cx="5959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accent1"/>
              </a:buClr>
              <a:buSzPts val="3300"/>
              <a:buFont typeface="Arial"/>
              <a:buNone/>
            </a:pPr>
            <a:r>
              <a:rPr b="1" lang="en-US" sz="4000">
                <a:solidFill>
                  <a:schemeClr val="accent1"/>
                </a:solidFill>
                <a:latin typeface="Calibri"/>
                <a:ea typeface="Calibri"/>
                <a:cs typeface="Calibri"/>
                <a:sym typeface="Calibri"/>
              </a:rPr>
              <a:t>Architectural Committee</a:t>
            </a:r>
            <a:endParaRPr b="1" i="0" sz="2100" u="none" cap="none" strike="noStrike">
              <a:solidFill>
                <a:srgbClr val="000000"/>
              </a:solidFill>
              <a:latin typeface="Calibri"/>
              <a:ea typeface="Calibri"/>
              <a:cs typeface="Calibri"/>
              <a:sym typeface="Calibri"/>
            </a:endParaRPr>
          </a:p>
        </p:txBody>
      </p:sp>
      <p:sp>
        <p:nvSpPr>
          <p:cNvPr id="735" name="Google Shape;735;g18959690c55_2_40"/>
          <p:cNvSpPr txBox="1"/>
          <p:nvPr/>
        </p:nvSpPr>
        <p:spPr>
          <a:xfrm>
            <a:off x="308533" y="1484075"/>
            <a:ext cx="8013900" cy="2154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1" i="0" lang="en-US" sz="2600" u="none" cap="none" strike="noStrike">
                <a:solidFill>
                  <a:schemeClr val="dk1"/>
                </a:solidFill>
                <a:latin typeface="Calibri"/>
                <a:ea typeface="Calibri"/>
                <a:cs typeface="Calibri"/>
                <a:sym typeface="Calibri"/>
              </a:rPr>
              <a:t>Purpose</a:t>
            </a:r>
            <a:r>
              <a:rPr i="0" lang="en-US" sz="2600" u="none" cap="none" strike="noStrike">
                <a:solidFill>
                  <a:schemeClr val="dk1"/>
                </a:solidFill>
                <a:latin typeface="Calibri"/>
                <a:ea typeface="Calibri"/>
                <a:cs typeface="Calibri"/>
                <a:sym typeface="Calibri"/>
              </a:rPr>
              <a:t>:</a:t>
            </a:r>
            <a:endParaRPr i="0" sz="2600" u="none" cap="none" strike="noStrike">
              <a:solidFill>
                <a:srgbClr val="000000"/>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800"/>
              <a:buFont typeface="Arial"/>
              <a:buNone/>
            </a:pPr>
            <a:r>
              <a:t/>
            </a:r>
            <a:endParaRPr i="0" sz="80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1600"/>
              <a:buFont typeface="Arial"/>
              <a:buNone/>
            </a:pPr>
            <a:r>
              <a:rPr i="0" lang="en-US" sz="2000" u="none" cap="none" strike="noStrike">
                <a:solidFill>
                  <a:schemeClr val="dk1"/>
                </a:solidFill>
                <a:latin typeface="Calibri"/>
                <a:ea typeface="Calibri"/>
                <a:cs typeface="Calibri"/>
                <a:sym typeface="Calibri"/>
              </a:rPr>
              <a:t>The </a:t>
            </a:r>
            <a:r>
              <a:rPr b="1" i="1" lang="en-US" sz="2000" u="none" cap="none" strike="noStrike">
                <a:solidFill>
                  <a:schemeClr val="dk1"/>
                </a:solidFill>
                <a:latin typeface="Calibri"/>
                <a:ea typeface="Calibri"/>
                <a:cs typeface="Calibri"/>
                <a:sym typeface="Calibri"/>
              </a:rPr>
              <a:t>CCR’s</a:t>
            </a:r>
            <a:r>
              <a:rPr i="0" lang="en-US" sz="2000" u="none" cap="none" strike="noStrike">
                <a:solidFill>
                  <a:schemeClr val="dk1"/>
                </a:solidFill>
                <a:latin typeface="Calibri"/>
                <a:ea typeface="Calibri"/>
                <a:cs typeface="Calibri"/>
                <a:sym typeface="Calibri"/>
              </a:rPr>
              <a:t> and </a:t>
            </a:r>
            <a:r>
              <a:rPr b="1" i="1" lang="en-US" sz="2000" u="none" cap="none" strike="noStrike">
                <a:solidFill>
                  <a:schemeClr val="dk1"/>
                </a:solidFill>
                <a:latin typeface="Calibri"/>
                <a:ea typeface="Calibri"/>
                <a:cs typeface="Calibri"/>
                <a:sym typeface="Calibri"/>
              </a:rPr>
              <a:t>Architectural Guidelines </a:t>
            </a:r>
            <a:r>
              <a:rPr i="0" lang="en-US" sz="2000" u="none" cap="none" strike="noStrike">
                <a:solidFill>
                  <a:schemeClr val="dk1"/>
                </a:solidFill>
                <a:latin typeface="Calibri"/>
                <a:ea typeface="Calibri"/>
                <a:cs typeface="Calibri"/>
                <a:sym typeface="Calibri"/>
              </a:rPr>
              <a:t>have been developed to maintain the overall design philosophy of </a:t>
            </a:r>
            <a:r>
              <a:rPr b="1" i="1" lang="en-US" sz="2000" u="none" cap="none" strike="noStrike">
                <a:solidFill>
                  <a:schemeClr val="dk1"/>
                </a:solidFill>
                <a:latin typeface="Calibri"/>
                <a:ea typeface="Calibri"/>
                <a:cs typeface="Calibri"/>
                <a:sym typeface="Calibri"/>
              </a:rPr>
              <a:t>The Point … </a:t>
            </a:r>
            <a:r>
              <a:rPr i="0" lang="en-US" sz="2000" u="none" cap="none" strike="noStrike">
                <a:solidFill>
                  <a:schemeClr val="dk1"/>
                </a:solidFill>
                <a:latin typeface="Calibri"/>
                <a:ea typeface="Calibri"/>
                <a:cs typeface="Calibri"/>
                <a:sym typeface="Calibri"/>
              </a:rPr>
              <a:t>to blend structures, lake, golf course and landscaping into a pleasing residential community. </a:t>
            </a:r>
            <a:r>
              <a:rPr b="1" i="1" lang="en-US" sz="2000" u="none" cap="none" strike="noStrike">
                <a:solidFill>
                  <a:schemeClr val="dk1"/>
                </a:solidFill>
                <a:latin typeface="Calibri"/>
                <a:ea typeface="Calibri"/>
                <a:cs typeface="Calibri"/>
                <a:sym typeface="Calibri"/>
              </a:rPr>
              <a:t>The ACC </a:t>
            </a:r>
            <a:r>
              <a:rPr i="0" lang="en-US" sz="2000" u="none" cap="none" strike="noStrike">
                <a:solidFill>
                  <a:schemeClr val="dk1"/>
                </a:solidFill>
                <a:latin typeface="Calibri"/>
                <a:ea typeface="Calibri"/>
                <a:cs typeface="Calibri"/>
                <a:sym typeface="Calibri"/>
              </a:rPr>
              <a:t>is responsible for their application and to insure the community objectives are applied equally to all residents.</a:t>
            </a:r>
            <a:endParaRPr i="0" sz="2000" u="none" cap="none" strike="noStrike">
              <a:solidFill>
                <a:srgbClr val="000000"/>
              </a:solidFill>
              <a:latin typeface="Calibri"/>
              <a:ea typeface="Calibri"/>
              <a:cs typeface="Calibri"/>
              <a:sym typeface="Calibri"/>
            </a:endParaRPr>
          </a:p>
        </p:txBody>
      </p:sp>
      <p:sp>
        <p:nvSpPr>
          <p:cNvPr id="736" name="Google Shape;736;g18959690c55_2_40"/>
          <p:cNvSpPr txBox="1"/>
          <p:nvPr/>
        </p:nvSpPr>
        <p:spPr>
          <a:xfrm>
            <a:off x="580725" y="3777200"/>
            <a:ext cx="3816000" cy="270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2600" u="none" cap="none" strike="noStrike">
                <a:solidFill>
                  <a:schemeClr val="dk1"/>
                </a:solidFill>
                <a:latin typeface="Calibri"/>
                <a:ea typeface="Calibri"/>
                <a:cs typeface="Calibri"/>
                <a:sym typeface="Calibri"/>
              </a:rPr>
              <a:t>Key Considerations</a:t>
            </a:r>
            <a:r>
              <a:rPr b="0" i="0" lang="en-US" sz="2600" u="none" cap="none" strike="noStrike">
                <a:solidFill>
                  <a:schemeClr val="dk1"/>
                </a:solidFill>
                <a:latin typeface="Calibri"/>
                <a:ea typeface="Calibri"/>
                <a:cs typeface="Calibri"/>
                <a:sym typeface="Calibri"/>
              </a:rPr>
              <a:t>:</a:t>
            </a:r>
            <a:endParaRPr b="0" i="0" sz="2600" u="none" cap="none" strike="noStrike">
              <a:solidFill>
                <a:srgbClr val="000000"/>
              </a:solidFill>
              <a:latin typeface="Calibri"/>
              <a:ea typeface="Calibri"/>
              <a:cs typeface="Calibri"/>
              <a:sym typeface="Calibri"/>
            </a:endParaRPr>
          </a:p>
          <a:p>
            <a:pPr indent="-234950" lvl="0" marL="285750" marR="0" rtl="0" algn="l">
              <a:lnSpc>
                <a:spcPct val="100000"/>
              </a:lnSpc>
              <a:spcBef>
                <a:spcPts val="0"/>
              </a:spcBef>
              <a:spcAft>
                <a:spcPts val="0"/>
              </a:spcAft>
              <a:buClr>
                <a:schemeClr val="dk1"/>
              </a:buClr>
              <a:buSzPts val="800"/>
              <a:buFont typeface="Arial"/>
              <a:buNone/>
            </a:pPr>
            <a:r>
              <a:t/>
            </a:r>
            <a:endParaRPr b="0" i="0" sz="800" u="none" cap="none" strike="noStrike">
              <a:solidFill>
                <a:srgbClr val="000000"/>
              </a:solidFill>
              <a:latin typeface="Calibri"/>
              <a:ea typeface="Calibri"/>
              <a:cs typeface="Calibri"/>
              <a:sym typeface="Calibri"/>
            </a:endParaRPr>
          </a:p>
          <a:p>
            <a:pPr indent="-355600" lvl="0" marL="457200" marR="0" rtl="0" algn="l">
              <a:lnSpc>
                <a:spcPct val="15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Community Objectives</a:t>
            </a: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CCR’s &amp; Guidelines</a:t>
            </a: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Tree Canopy &amp; Preservation</a:t>
            </a: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Setbacks &amp; Sightlines</a:t>
            </a:r>
            <a:endParaRPr b="0" i="0" sz="20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t/>
            </a:r>
            <a:endParaRPr b="0" i="0" sz="1600" u="none" cap="none" strike="noStrike">
              <a:solidFill>
                <a:srgbClr val="000000"/>
              </a:solidFill>
              <a:latin typeface="Arial"/>
              <a:ea typeface="Arial"/>
              <a:cs typeface="Arial"/>
              <a:sym typeface="Arial"/>
            </a:endParaRPr>
          </a:p>
        </p:txBody>
      </p:sp>
      <p:sp>
        <p:nvSpPr>
          <p:cNvPr id="737" name="Google Shape;737;g18959690c55_2_40"/>
          <p:cNvSpPr txBox="1"/>
          <p:nvPr/>
        </p:nvSpPr>
        <p:spPr>
          <a:xfrm>
            <a:off x="8488375" y="6359500"/>
            <a:ext cx="443400" cy="33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3</a:t>
            </a:r>
            <a:r>
              <a:rPr lang="en-US" sz="1800">
                <a:solidFill>
                  <a:schemeClr val="dk1"/>
                </a:solidFill>
                <a:latin typeface="Calibri"/>
                <a:ea typeface="Calibri"/>
                <a:cs typeface="Calibri"/>
                <a:sym typeface="Calibri"/>
              </a:rPr>
              <a:t>5</a:t>
            </a:r>
            <a:endParaRPr b="0" i="0" sz="1400" u="none" cap="none" strike="noStrike">
              <a:solidFill>
                <a:schemeClr val="dk1"/>
              </a:solidFill>
              <a:latin typeface="Arial"/>
              <a:ea typeface="Arial"/>
              <a:cs typeface="Arial"/>
              <a:sym typeface="Arial"/>
            </a:endParaRPr>
          </a:p>
        </p:txBody>
      </p:sp>
      <p:sp>
        <p:nvSpPr>
          <p:cNvPr id="738" name="Google Shape;738;g18959690c55_2_4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39" name="Google Shape;739;g18959690c55_2_40"/>
          <p:cNvSpPr txBox="1"/>
          <p:nvPr/>
        </p:nvSpPr>
        <p:spPr>
          <a:xfrm>
            <a:off x="4396725" y="3735063"/>
            <a:ext cx="4385700" cy="275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600">
                <a:latin typeface="Calibri"/>
                <a:ea typeface="Calibri"/>
                <a:cs typeface="Calibri"/>
                <a:sym typeface="Calibri"/>
              </a:rPr>
              <a:t>Governance:</a:t>
            </a:r>
            <a:endParaRPr b="1" sz="2600">
              <a:latin typeface="Calibri"/>
              <a:ea typeface="Calibri"/>
              <a:cs typeface="Calibri"/>
              <a:sym typeface="Calibri"/>
            </a:endParaRPr>
          </a:p>
          <a:p>
            <a:pPr indent="0" lvl="0" marL="0" marR="0" rtl="0" algn="l">
              <a:lnSpc>
                <a:spcPct val="100000"/>
              </a:lnSpc>
              <a:spcBef>
                <a:spcPts val="0"/>
              </a:spcBef>
              <a:spcAft>
                <a:spcPts val="0"/>
              </a:spcAft>
              <a:buNone/>
            </a:pPr>
            <a:r>
              <a:t/>
            </a:r>
            <a:endParaRPr b="1" sz="700">
              <a:latin typeface="Calibri"/>
              <a:ea typeface="Calibri"/>
              <a:cs typeface="Calibri"/>
              <a:sym typeface="Calibri"/>
            </a:endParaRPr>
          </a:p>
          <a:p>
            <a:pPr indent="-355600" lvl="0" marL="457200" marR="0" rtl="0" algn="l">
              <a:lnSpc>
                <a:spcPct val="150000"/>
              </a:lnSpc>
              <a:spcBef>
                <a:spcPts val="0"/>
              </a:spcBef>
              <a:spcAft>
                <a:spcPts val="0"/>
              </a:spcAft>
              <a:buClr>
                <a:srgbClr val="000000"/>
              </a:buClr>
              <a:buSzPts val="2000"/>
              <a:buFont typeface="Calibri"/>
              <a:buChar char="●"/>
            </a:pPr>
            <a:r>
              <a:rPr i="0" lang="en-US" sz="2000" u="none" cap="none" strike="noStrike">
                <a:solidFill>
                  <a:srgbClr val="000000"/>
                </a:solidFill>
                <a:latin typeface="Calibri"/>
                <a:ea typeface="Calibri"/>
                <a:cs typeface="Calibri"/>
                <a:sym typeface="Calibri"/>
              </a:rPr>
              <a:t>Golf Course &amp; Lake restrictions</a:t>
            </a:r>
            <a:endParaRPr i="0" sz="2000" u="none" cap="none" strike="noStrike">
              <a:solidFill>
                <a:srgbClr val="000000"/>
              </a:solidFill>
              <a:latin typeface="Calibri"/>
              <a:ea typeface="Calibri"/>
              <a:cs typeface="Calibri"/>
              <a:sym typeface="Calibri"/>
            </a:endParaRPr>
          </a:p>
          <a:p>
            <a:pPr indent="-355600" lvl="0" marL="457200" marR="0" rtl="0" algn="l">
              <a:lnSpc>
                <a:spcPct val="150000"/>
              </a:lnSpc>
              <a:spcBef>
                <a:spcPts val="0"/>
              </a:spcBef>
              <a:spcAft>
                <a:spcPts val="0"/>
              </a:spcAft>
              <a:buSzPts val="2000"/>
              <a:buFont typeface="Calibri"/>
              <a:buChar char="●"/>
            </a:pPr>
            <a:r>
              <a:rPr i="0" lang="en-US" sz="2000" u="none" cap="none" strike="noStrike">
                <a:solidFill>
                  <a:srgbClr val="000000"/>
                </a:solidFill>
                <a:latin typeface="Calibri"/>
                <a:ea typeface="Calibri"/>
                <a:cs typeface="Calibri"/>
                <a:sym typeface="Calibri"/>
              </a:rPr>
              <a:t>Duke Energy &amp; NCDE</a:t>
            </a:r>
            <a:r>
              <a:rPr lang="en-US" sz="2000">
                <a:latin typeface="Calibri"/>
                <a:ea typeface="Calibri"/>
                <a:cs typeface="Calibri"/>
                <a:sym typeface="Calibri"/>
              </a:rPr>
              <a:t>Q restrictions</a:t>
            </a:r>
            <a:endParaRPr sz="2000">
              <a:latin typeface="Calibri"/>
              <a:ea typeface="Calibri"/>
              <a:cs typeface="Calibri"/>
              <a:sym typeface="Calibri"/>
            </a:endParaRPr>
          </a:p>
          <a:p>
            <a:pPr indent="-355600" lvl="0" marL="457200" marR="0" rtl="0" algn="l">
              <a:lnSpc>
                <a:spcPct val="150000"/>
              </a:lnSpc>
              <a:spcBef>
                <a:spcPts val="0"/>
              </a:spcBef>
              <a:spcAft>
                <a:spcPts val="0"/>
              </a:spcAft>
              <a:buSzPts val="2000"/>
              <a:buFont typeface="Calibri"/>
              <a:buChar char="●"/>
            </a:pPr>
            <a:r>
              <a:rPr lang="en-US" sz="2000">
                <a:latin typeface="Calibri"/>
                <a:ea typeface="Calibri"/>
                <a:cs typeface="Calibri"/>
                <a:sym typeface="Calibri"/>
              </a:rPr>
              <a:t>Iredell County regulation &amp; restrictions</a:t>
            </a:r>
            <a:endParaRPr sz="2000">
              <a:latin typeface="Calibri"/>
              <a:ea typeface="Calibri"/>
              <a:cs typeface="Calibri"/>
              <a:sym typeface="Calibri"/>
            </a:endParaRPr>
          </a:p>
          <a:p>
            <a:pPr indent="-355600" lvl="0" marL="457200" marR="0" rtl="0" algn="l">
              <a:lnSpc>
                <a:spcPct val="150000"/>
              </a:lnSpc>
              <a:spcBef>
                <a:spcPts val="0"/>
              </a:spcBef>
              <a:spcAft>
                <a:spcPts val="0"/>
              </a:spcAft>
              <a:buClr>
                <a:srgbClr val="000000"/>
              </a:buClr>
              <a:buSzPts val="2000"/>
              <a:buFont typeface="Calibri"/>
              <a:buChar char="●"/>
            </a:pPr>
            <a:r>
              <a:rPr i="0" lang="en-US" sz="2000" u="none" cap="none" strike="noStrike">
                <a:solidFill>
                  <a:srgbClr val="000000"/>
                </a:solidFill>
                <a:latin typeface="Calibri"/>
                <a:ea typeface="Calibri"/>
                <a:cs typeface="Calibri"/>
                <a:sym typeface="Calibri"/>
              </a:rPr>
              <a:t>Environment &amp; Safety</a:t>
            </a:r>
            <a:endParaRPr i="0" sz="20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id="744" name="Google Shape;744;g18959690c55_2_52"/>
          <p:cNvPicPr preferRelativeResize="0"/>
          <p:nvPr/>
        </p:nvPicPr>
        <p:blipFill rotWithShape="1">
          <a:blip r:embed="rId3">
            <a:alphaModFix/>
          </a:blip>
          <a:srcRect b="0" l="0" r="0" t="0"/>
          <a:stretch/>
        </p:blipFill>
        <p:spPr>
          <a:xfrm>
            <a:off x="0" y="109322"/>
            <a:ext cx="9143999" cy="692594"/>
          </a:xfrm>
          <a:prstGeom prst="rect">
            <a:avLst/>
          </a:prstGeom>
          <a:noFill/>
          <a:ln>
            <a:noFill/>
          </a:ln>
        </p:spPr>
      </p:pic>
      <p:sp>
        <p:nvSpPr>
          <p:cNvPr id="745" name="Google Shape;745;g18959690c55_2_52"/>
          <p:cNvSpPr txBox="1"/>
          <p:nvPr/>
        </p:nvSpPr>
        <p:spPr>
          <a:xfrm>
            <a:off x="382977" y="1306325"/>
            <a:ext cx="2743200" cy="200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1" i="0" lang="en-US" sz="2200" u="none" cap="none" strike="noStrike">
                <a:solidFill>
                  <a:srgbClr val="000000"/>
                </a:solidFill>
                <a:latin typeface="Calibri"/>
                <a:ea typeface="Calibri"/>
                <a:cs typeface="Calibri"/>
                <a:sym typeface="Calibri"/>
              </a:rPr>
              <a:t>202</a:t>
            </a:r>
            <a:r>
              <a:rPr b="1" lang="en-US" sz="2200">
                <a:latin typeface="Calibri"/>
                <a:ea typeface="Calibri"/>
                <a:cs typeface="Calibri"/>
                <a:sym typeface="Calibri"/>
              </a:rPr>
              <a:t>3</a:t>
            </a:r>
            <a:r>
              <a:rPr b="1" i="0" lang="en-US" sz="2200" u="none" cap="none" strike="noStrike">
                <a:solidFill>
                  <a:srgbClr val="000000"/>
                </a:solidFill>
                <a:latin typeface="Calibri"/>
                <a:ea typeface="Calibri"/>
                <a:cs typeface="Calibri"/>
                <a:sym typeface="Calibri"/>
              </a:rPr>
              <a:t> Activity</a:t>
            </a:r>
            <a:r>
              <a:rPr b="0" i="0" lang="en-US" sz="2200" u="none" cap="none" strike="noStrike">
                <a:solidFill>
                  <a:srgbClr val="000000"/>
                </a:solidFill>
                <a:latin typeface="Calibri"/>
                <a:ea typeface="Calibri"/>
                <a:cs typeface="Calibri"/>
                <a:sym typeface="Calibri"/>
              </a:rPr>
              <a:t>:</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800"/>
              <a:buFont typeface="Calibri"/>
              <a:buNone/>
            </a:pPr>
            <a:r>
              <a:t/>
            </a:r>
            <a:endParaRPr b="0" i="0" sz="22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SzPts val="2000"/>
              <a:buFont typeface="Calibri"/>
              <a:buChar char="●"/>
            </a:pPr>
            <a:r>
              <a:rPr b="0" i="0" lang="en-US" sz="2000" u="none" cap="none" strike="noStrike">
                <a:solidFill>
                  <a:srgbClr val="000000"/>
                </a:solidFill>
                <a:latin typeface="Calibri"/>
                <a:ea typeface="Calibri"/>
                <a:cs typeface="Calibri"/>
                <a:sym typeface="Calibri"/>
              </a:rPr>
              <a:t>2</a:t>
            </a:r>
            <a:r>
              <a:rPr lang="en-US" sz="2000">
                <a:latin typeface="Calibri"/>
                <a:ea typeface="Calibri"/>
                <a:cs typeface="Calibri"/>
                <a:sym typeface="Calibri"/>
              </a:rPr>
              <a:t>15</a:t>
            </a:r>
            <a:r>
              <a:rPr b="0" i="0" lang="en-US" sz="2000" u="none" cap="none" strike="noStrike">
                <a:solidFill>
                  <a:srgbClr val="000000"/>
                </a:solidFill>
                <a:latin typeface="Calibri"/>
                <a:ea typeface="Calibri"/>
                <a:cs typeface="Calibri"/>
                <a:sym typeface="Calibri"/>
              </a:rPr>
              <a:t>+ </a:t>
            </a:r>
            <a:r>
              <a:rPr b="0" i="0" lang="en-US" sz="2000" u="none" cap="none" strike="noStrike">
                <a:solidFill>
                  <a:srgbClr val="000000"/>
                </a:solidFill>
                <a:latin typeface="Calibri"/>
                <a:ea typeface="Calibri"/>
                <a:cs typeface="Calibri"/>
                <a:sym typeface="Calibri"/>
              </a:rPr>
              <a:t>Projects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60</a:t>
            </a:r>
            <a:r>
              <a:rPr b="0" i="0" lang="en-US" sz="2000" u="none" cap="none" strike="noStrike">
                <a:solidFill>
                  <a:srgbClr val="000000"/>
                </a:solidFill>
                <a:latin typeface="Calibri"/>
                <a:ea typeface="Calibri"/>
                <a:cs typeface="Calibri"/>
                <a:sym typeface="Calibri"/>
              </a:rPr>
              <a:t>+ Consults</a:t>
            </a:r>
            <a:endParaRPr b="0" i="0" sz="2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0" i="0" lang="en-US" sz="2000" u="none" cap="none" strike="noStrike">
                <a:solidFill>
                  <a:srgbClr val="000000"/>
                </a:solidFill>
                <a:latin typeface="Calibri"/>
                <a:ea typeface="Calibri"/>
                <a:cs typeface="Calibri"/>
                <a:sym typeface="Calibri"/>
              </a:rPr>
              <a:t>≥ 50% Involve Trees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SzPts val="2000"/>
              <a:buFont typeface="Calibri"/>
              <a:buChar char="●"/>
            </a:pPr>
            <a:r>
              <a:rPr lang="en-US" sz="2000">
                <a:latin typeface="Calibri"/>
                <a:ea typeface="Calibri"/>
                <a:cs typeface="Calibri"/>
                <a:sym typeface="Calibri"/>
              </a:rPr>
              <a:t>19</a:t>
            </a:r>
            <a:r>
              <a:rPr b="0" i="0" lang="en-US" sz="2000" u="none" cap="none" strike="noStrike">
                <a:solidFill>
                  <a:srgbClr val="000000"/>
                </a:solidFill>
                <a:latin typeface="Calibri"/>
                <a:ea typeface="Calibri"/>
                <a:cs typeface="Calibri"/>
                <a:sym typeface="Calibri"/>
              </a:rPr>
              <a:t> Pools</a:t>
            </a:r>
            <a:endParaRPr b="0" i="0" sz="2000" u="none" cap="none" strike="noStrike">
              <a:solidFill>
                <a:srgbClr val="000000"/>
              </a:solidFill>
              <a:latin typeface="Arial"/>
              <a:ea typeface="Arial"/>
              <a:cs typeface="Arial"/>
              <a:sym typeface="Arial"/>
            </a:endParaRPr>
          </a:p>
        </p:txBody>
      </p:sp>
      <p:sp>
        <p:nvSpPr>
          <p:cNvPr id="746" name="Google Shape;746;g18959690c55_2_52"/>
          <p:cNvSpPr txBox="1"/>
          <p:nvPr/>
        </p:nvSpPr>
        <p:spPr>
          <a:xfrm>
            <a:off x="3493975" y="1306300"/>
            <a:ext cx="50112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200" u="none" cap="none" strike="noStrike">
                <a:solidFill>
                  <a:srgbClr val="000000"/>
                </a:solidFill>
                <a:latin typeface="Calibri"/>
                <a:ea typeface="Calibri"/>
                <a:cs typeface="Calibri"/>
                <a:sym typeface="Calibri"/>
              </a:rPr>
              <a:t>Updates </a:t>
            </a:r>
            <a:r>
              <a:rPr b="1" lang="en-US" sz="2200">
                <a:latin typeface="Calibri"/>
                <a:ea typeface="Calibri"/>
                <a:cs typeface="Calibri"/>
                <a:sym typeface="Calibri"/>
              </a:rPr>
              <a:t>To Guidelines</a:t>
            </a:r>
            <a:r>
              <a:rPr b="0" i="0" lang="en-US" sz="2200" u="none" cap="none" strike="noStrike">
                <a:solidFill>
                  <a:srgbClr val="000000"/>
                </a:solidFill>
                <a:latin typeface="Calibri"/>
                <a:ea typeface="Calibri"/>
                <a:cs typeface="Calibri"/>
                <a:sym typeface="Calibri"/>
              </a:rPr>
              <a:t>:</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1000" u="none" cap="none" strike="noStrike">
              <a:solidFill>
                <a:srgbClr val="000000"/>
              </a:solidFill>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1" lang="en-US" sz="2000">
                <a:latin typeface="Calibri"/>
                <a:ea typeface="Calibri"/>
                <a:cs typeface="Calibri"/>
                <a:sym typeface="Calibri"/>
              </a:rPr>
              <a:t>Irrigation Wells</a:t>
            </a:r>
            <a:r>
              <a:rPr lang="en-US" sz="2000">
                <a:latin typeface="Calibri"/>
                <a:ea typeface="Calibri"/>
                <a:cs typeface="Calibri"/>
                <a:sym typeface="Calibri"/>
              </a:rPr>
              <a:t> … CLC will consult:</a:t>
            </a:r>
            <a:endParaRPr sz="2000">
              <a:latin typeface="Calibri"/>
              <a:ea typeface="Calibri"/>
              <a:cs typeface="Calibri"/>
              <a:sym typeface="Calibri"/>
            </a:endParaRPr>
          </a:p>
          <a:p>
            <a:pPr indent="-355600" lvl="1" marL="914400" marR="0" rtl="0" algn="l">
              <a:lnSpc>
                <a:spcPct val="100000"/>
              </a:lnSpc>
              <a:spcBef>
                <a:spcPts val="0"/>
              </a:spcBef>
              <a:spcAft>
                <a:spcPts val="0"/>
              </a:spcAft>
              <a:buClr>
                <a:srgbClr val="000000"/>
              </a:buClr>
              <a:buSzPts val="2000"/>
              <a:buFont typeface="Calibri"/>
              <a:buChar char="○"/>
            </a:pPr>
            <a:r>
              <a:rPr lang="en-US" sz="2000">
                <a:latin typeface="Calibri"/>
                <a:ea typeface="Calibri"/>
                <a:cs typeface="Calibri"/>
                <a:sym typeface="Calibri"/>
              </a:rPr>
              <a:t>Location and Restrictions</a:t>
            </a:r>
            <a:endParaRPr sz="2000">
              <a:latin typeface="Calibri"/>
              <a:ea typeface="Calibri"/>
              <a:cs typeface="Calibri"/>
              <a:sym typeface="Calibri"/>
            </a:endParaRPr>
          </a:p>
          <a:p>
            <a:pPr indent="-355600" lvl="0" marL="457200" marR="0" rtl="0" algn="l">
              <a:lnSpc>
                <a:spcPct val="100000"/>
              </a:lnSpc>
              <a:spcBef>
                <a:spcPts val="0"/>
              </a:spcBef>
              <a:spcAft>
                <a:spcPts val="0"/>
              </a:spcAft>
              <a:buClr>
                <a:srgbClr val="000000"/>
              </a:buClr>
              <a:buSzPts val="2000"/>
              <a:buFont typeface="Calibri"/>
              <a:buChar char="●"/>
            </a:pPr>
            <a:r>
              <a:rPr b="1" i="1" lang="en-US" sz="2000">
                <a:latin typeface="Calibri"/>
                <a:ea typeface="Calibri"/>
                <a:cs typeface="Calibri"/>
                <a:sym typeface="Calibri"/>
              </a:rPr>
              <a:t>Artificial Turf</a:t>
            </a:r>
            <a:r>
              <a:rPr lang="en-US" sz="2000">
                <a:latin typeface="Calibri"/>
                <a:ea typeface="Calibri"/>
                <a:cs typeface="Calibri"/>
                <a:sym typeface="Calibri"/>
              </a:rPr>
              <a:t> approved with restrictions:</a:t>
            </a:r>
            <a:endParaRPr sz="2000">
              <a:latin typeface="Calibri"/>
              <a:ea typeface="Calibri"/>
              <a:cs typeface="Calibri"/>
              <a:sym typeface="Calibri"/>
            </a:endParaRPr>
          </a:p>
          <a:p>
            <a:pPr indent="-355600" lvl="1" marL="914400" marR="0" rtl="0" algn="l">
              <a:lnSpc>
                <a:spcPct val="100000"/>
              </a:lnSpc>
              <a:spcBef>
                <a:spcPts val="0"/>
              </a:spcBef>
              <a:spcAft>
                <a:spcPts val="0"/>
              </a:spcAft>
              <a:buClr>
                <a:srgbClr val="000000"/>
              </a:buClr>
              <a:buSzPts val="2000"/>
              <a:buFont typeface="Calibri"/>
              <a:buChar char="○"/>
            </a:pPr>
            <a:r>
              <a:rPr lang="en-US" sz="2000">
                <a:latin typeface="Calibri"/>
                <a:ea typeface="Calibri"/>
                <a:cs typeface="Calibri"/>
                <a:sym typeface="Calibri"/>
              </a:rPr>
              <a:t>Location, Setbacks, Restricted Areas</a:t>
            </a:r>
            <a:endParaRPr sz="2000">
              <a:latin typeface="Calibri"/>
              <a:ea typeface="Calibri"/>
              <a:cs typeface="Calibri"/>
              <a:sym typeface="Calibri"/>
            </a:endParaRPr>
          </a:p>
          <a:p>
            <a:pPr indent="-355600" lvl="1" marL="914400" marR="0" rtl="0" algn="l">
              <a:lnSpc>
                <a:spcPct val="100000"/>
              </a:lnSpc>
              <a:spcBef>
                <a:spcPts val="0"/>
              </a:spcBef>
              <a:spcAft>
                <a:spcPts val="0"/>
              </a:spcAft>
              <a:buClr>
                <a:srgbClr val="000000"/>
              </a:buClr>
              <a:buSzPts val="2000"/>
              <a:buFont typeface="Calibri"/>
              <a:buChar char="○"/>
            </a:pPr>
            <a:r>
              <a:rPr lang="en-US" sz="2000">
                <a:latin typeface="Calibri"/>
                <a:ea typeface="Calibri"/>
                <a:cs typeface="Calibri"/>
                <a:sym typeface="Calibri"/>
              </a:rPr>
              <a:t>Environmental Considerations</a:t>
            </a:r>
            <a:endParaRPr sz="2000">
              <a:latin typeface="Calibri"/>
              <a:ea typeface="Calibri"/>
              <a:cs typeface="Calibri"/>
              <a:sym typeface="Calibri"/>
            </a:endParaRPr>
          </a:p>
        </p:txBody>
      </p:sp>
      <p:pic>
        <p:nvPicPr>
          <p:cNvPr id="747" name="Google Shape;747;g18959690c55_2_52"/>
          <p:cNvPicPr preferRelativeResize="0"/>
          <p:nvPr/>
        </p:nvPicPr>
        <p:blipFill rotWithShape="1">
          <a:blip r:embed="rId4">
            <a:alphaModFix/>
          </a:blip>
          <a:srcRect b="0" l="0" r="0" t="0"/>
          <a:stretch/>
        </p:blipFill>
        <p:spPr>
          <a:xfrm>
            <a:off x="6052930" y="4258469"/>
            <a:ext cx="2636012" cy="2211621"/>
          </a:xfrm>
          <a:prstGeom prst="rect">
            <a:avLst/>
          </a:prstGeom>
          <a:noFill/>
          <a:ln>
            <a:noFill/>
          </a:ln>
        </p:spPr>
      </p:pic>
      <p:sp>
        <p:nvSpPr>
          <p:cNvPr id="748" name="Google Shape;748;g18959690c55_2_52"/>
          <p:cNvSpPr txBox="1"/>
          <p:nvPr/>
        </p:nvSpPr>
        <p:spPr>
          <a:xfrm>
            <a:off x="6017875" y="3582006"/>
            <a:ext cx="25047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1" lang="en-US" sz="1700" u="none" cap="none" strike="noStrike">
                <a:solidFill>
                  <a:srgbClr val="000000"/>
                </a:solidFill>
                <a:latin typeface="Calibri"/>
                <a:ea typeface="Calibri"/>
                <a:cs typeface="Calibri"/>
                <a:sym typeface="Calibri"/>
              </a:rPr>
              <a:t>String Lighting = Prohibited</a:t>
            </a:r>
            <a:endParaRPr b="1" i="0" sz="1500" u="none" cap="none" strike="noStrike">
              <a:solidFill>
                <a:srgbClr val="000000"/>
              </a:solidFill>
            </a:endParaRPr>
          </a:p>
        </p:txBody>
      </p:sp>
      <p:sp>
        <p:nvSpPr>
          <p:cNvPr id="749" name="Google Shape;749;g18959690c55_2_52"/>
          <p:cNvSpPr/>
          <p:nvPr/>
        </p:nvSpPr>
        <p:spPr>
          <a:xfrm>
            <a:off x="6698974" y="4572000"/>
            <a:ext cx="1470900" cy="1422900"/>
          </a:xfrm>
          <a:prstGeom prst="flowChartSummingJunction">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50" name="Google Shape;750;g18959690c55_2_52"/>
          <p:cNvSpPr txBox="1"/>
          <p:nvPr/>
        </p:nvSpPr>
        <p:spPr>
          <a:xfrm>
            <a:off x="8505166" y="6501325"/>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36</a:t>
            </a:r>
            <a:endParaRPr b="0" i="0" sz="1400" u="none" cap="none" strike="noStrike">
              <a:solidFill>
                <a:schemeClr val="dk1"/>
              </a:solidFill>
              <a:latin typeface="Arial"/>
              <a:ea typeface="Arial"/>
              <a:cs typeface="Arial"/>
              <a:sym typeface="Arial"/>
            </a:endParaRPr>
          </a:p>
        </p:txBody>
      </p:sp>
      <p:sp>
        <p:nvSpPr>
          <p:cNvPr id="751" name="Google Shape;751;g18959690c55_2_52"/>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52" name="Google Shape;752;g18959690c55_2_52"/>
          <p:cNvSpPr txBox="1"/>
          <p:nvPr/>
        </p:nvSpPr>
        <p:spPr>
          <a:xfrm>
            <a:off x="1359423" y="546750"/>
            <a:ext cx="5903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accent1"/>
              </a:buClr>
              <a:buSzPts val="3300"/>
              <a:buFont typeface="Arial"/>
              <a:buNone/>
            </a:pPr>
            <a:r>
              <a:rPr b="1" i="0" lang="en-US" sz="4000" u="none" cap="none" strike="noStrike">
                <a:solidFill>
                  <a:schemeClr val="accent1"/>
                </a:solidFill>
                <a:latin typeface="Calibri"/>
                <a:ea typeface="Calibri"/>
                <a:cs typeface="Calibri"/>
                <a:sym typeface="Calibri"/>
              </a:rPr>
              <a:t>Architectural Committee</a:t>
            </a:r>
            <a:endParaRPr b="1" i="0" sz="4000" u="none" cap="none" strike="noStrike">
              <a:solidFill>
                <a:srgbClr val="000000"/>
              </a:solidFill>
              <a:latin typeface="Arial"/>
              <a:ea typeface="Arial"/>
              <a:cs typeface="Arial"/>
              <a:sym typeface="Arial"/>
            </a:endParaRPr>
          </a:p>
        </p:txBody>
      </p:sp>
      <p:sp>
        <p:nvSpPr>
          <p:cNvPr id="753" name="Google Shape;753;g18959690c55_2_52"/>
          <p:cNvSpPr txBox="1"/>
          <p:nvPr/>
        </p:nvSpPr>
        <p:spPr>
          <a:xfrm>
            <a:off x="2727875" y="3543375"/>
            <a:ext cx="27432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Calibri"/>
              <a:buNone/>
            </a:pPr>
            <a:r>
              <a:rPr b="1" i="1" lang="en-US" sz="1600">
                <a:latin typeface="Calibri"/>
                <a:ea typeface="Calibri"/>
                <a:cs typeface="Calibri"/>
                <a:sym typeface="Calibri"/>
              </a:rPr>
              <a:t>P</a:t>
            </a:r>
            <a:r>
              <a:rPr b="1" i="1" lang="en-US" sz="1700">
                <a:latin typeface="Calibri"/>
                <a:ea typeface="Calibri"/>
                <a:cs typeface="Calibri"/>
                <a:sym typeface="Calibri"/>
              </a:rPr>
              <a:t>reservation</a:t>
            </a:r>
            <a:r>
              <a:rPr b="1" i="1" lang="en-US" sz="1700">
                <a:latin typeface="Calibri"/>
                <a:ea typeface="Calibri"/>
                <a:cs typeface="Calibri"/>
                <a:sym typeface="Calibri"/>
              </a:rPr>
              <a:t> / Restoration of Tree Canopy</a:t>
            </a:r>
            <a:endParaRPr b="1" i="0" sz="1500" u="none" cap="none" strike="noStrike">
              <a:solidFill>
                <a:srgbClr val="000000"/>
              </a:solidFill>
            </a:endParaRPr>
          </a:p>
        </p:txBody>
      </p:sp>
      <p:sp>
        <p:nvSpPr>
          <p:cNvPr id="754" name="Google Shape;754;g18959690c55_2_52"/>
          <p:cNvSpPr txBox="1"/>
          <p:nvPr/>
        </p:nvSpPr>
        <p:spPr>
          <a:xfrm>
            <a:off x="322275" y="4712700"/>
            <a:ext cx="1890600" cy="136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t>Points </a:t>
            </a:r>
            <a:endParaRPr b="1" sz="2000"/>
          </a:p>
          <a:p>
            <a:pPr indent="0" lvl="0" marL="0" rtl="0" algn="ctr">
              <a:spcBef>
                <a:spcPts val="0"/>
              </a:spcBef>
              <a:spcAft>
                <a:spcPts val="0"/>
              </a:spcAft>
              <a:buNone/>
            </a:pPr>
            <a:r>
              <a:rPr b="1" lang="en-US" sz="2000"/>
              <a:t>of </a:t>
            </a:r>
            <a:endParaRPr b="1" sz="2000"/>
          </a:p>
          <a:p>
            <a:pPr indent="0" lvl="0" marL="0" rtl="0" algn="ctr">
              <a:spcBef>
                <a:spcPts val="0"/>
              </a:spcBef>
              <a:spcAft>
                <a:spcPts val="0"/>
              </a:spcAft>
              <a:buNone/>
            </a:pPr>
            <a:r>
              <a:rPr b="1" lang="en-US" sz="2000"/>
              <a:t>Emphasis</a:t>
            </a:r>
            <a:endParaRPr b="1" sz="2000"/>
          </a:p>
        </p:txBody>
      </p:sp>
      <p:pic>
        <p:nvPicPr>
          <p:cNvPr id="755" name="Google Shape;755;g18959690c55_2_52"/>
          <p:cNvPicPr preferRelativeResize="0"/>
          <p:nvPr/>
        </p:nvPicPr>
        <p:blipFill>
          <a:blip r:embed="rId5">
            <a:alphaModFix/>
          </a:blip>
          <a:stretch>
            <a:fillRect/>
          </a:stretch>
        </p:blipFill>
        <p:spPr>
          <a:xfrm>
            <a:off x="2365264" y="4280775"/>
            <a:ext cx="3535261" cy="22116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g208ec38791a_2_1"/>
          <p:cNvSpPr/>
          <p:nvPr/>
        </p:nvSpPr>
        <p:spPr>
          <a:xfrm>
            <a:off x="560600" y="656650"/>
            <a:ext cx="8117700" cy="5625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300"/>
              <a:buFont typeface="Arial"/>
              <a:buNone/>
            </a:pPr>
            <a:r>
              <a:rPr b="1" lang="en-US" sz="3000">
                <a:solidFill>
                  <a:schemeClr val="accent1"/>
                </a:solidFill>
              </a:rPr>
              <a:t>T</a:t>
            </a:r>
            <a:r>
              <a:rPr b="1" lang="en-US" sz="3000">
                <a:solidFill>
                  <a:schemeClr val="accent1"/>
                </a:solidFill>
                <a:latin typeface="Calibri"/>
                <a:ea typeface="Calibri"/>
                <a:cs typeface="Calibri"/>
                <a:sym typeface="Calibri"/>
              </a:rPr>
              <a:t>NGC </a:t>
            </a:r>
            <a:r>
              <a:rPr b="1" lang="en-US" sz="3000">
                <a:solidFill>
                  <a:schemeClr val="accent1"/>
                </a:solidFill>
                <a:latin typeface="Calibri"/>
                <a:ea typeface="Calibri"/>
                <a:cs typeface="Calibri"/>
                <a:sym typeface="Calibri"/>
              </a:rPr>
              <a:t>Covenant</a:t>
            </a:r>
            <a:r>
              <a:rPr b="1" lang="en-US" sz="3000">
                <a:solidFill>
                  <a:schemeClr val="accent1"/>
                </a:solidFill>
                <a:latin typeface="Calibri"/>
                <a:ea typeface="Calibri"/>
                <a:cs typeface="Calibri"/>
                <a:sym typeface="Calibri"/>
              </a:rPr>
              <a:t> Annual Report</a:t>
            </a:r>
            <a:endParaRPr b="1" sz="3000" u="none" cap="none" strike="noStrike">
              <a:solidFill>
                <a:schemeClr val="accent1"/>
              </a:solidFill>
              <a:latin typeface="Calibri"/>
              <a:ea typeface="Calibri"/>
              <a:cs typeface="Calibri"/>
              <a:sym typeface="Calibri"/>
            </a:endParaRPr>
          </a:p>
        </p:txBody>
      </p:sp>
      <p:sp>
        <p:nvSpPr>
          <p:cNvPr id="762" name="Google Shape;762;g208ec38791a_2_1"/>
          <p:cNvSpPr txBox="1"/>
          <p:nvPr/>
        </p:nvSpPr>
        <p:spPr>
          <a:xfrm>
            <a:off x="8488366" y="65422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37</a:t>
            </a:r>
            <a:endParaRPr b="0" i="0" sz="1400" u="none" cap="none" strike="noStrike">
              <a:solidFill>
                <a:srgbClr val="000000"/>
              </a:solidFill>
              <a:latin typeface="Arial"/>
              <a:ea typeface="Arial"/>
              <a:cs typeface="Arial"/>
              <a:sym typeface="Arial"/>
            </a:endParaRPr>
          </a:p>
        </p:txBody>
      </p:sp>
      <p:cxnSp>
        <p:nvCxnSpPr>
          <p:cNvPr id="763" name="Google Shape;763;g208ec38791a_2_1"/>
          <p:cNvCxnSpPr/>
          <p:nvPr/>
        </p:nvCxnSpPr>
        <p:spPr>
          <a:xfrm>
            <a:off x="190042" y="5089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764" name="Google Shape;764;g208ec38791a_2_1"/>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765" name="Google Shape;765;g208ec38791a_2_1"/>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766" name="Google Shape;766;g208ec38791a_2_1"/>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cxnSp>
        <p:nvCxnSpPr>
          <p:cNvPr id="767" name="Google Shape;767;g208ec38791a_2_1"/>
          <p:cNvCxnSpPr>
            <a:stCxn id="768" idx="2"/>
            <a:endCxn id="766" idx="0"/>
          </p:cNvCxnSpPr>
          <p:nvPr/>
        </p:nvCxnSpPr>
        <p:spPr>
          <a:xfrm rot="10800000">
            <a:off x="4572037" y="6586352"/>
            <a:ext cx="20700" cy="0"/>
          </a:xfrm>
          <a:prstGeom prst="straightConnector1">
            <a:avLst/>
          </a:prstGeom>
          <a:noFill/>
          <a:ln cap="flat" cmpd="sng" w="9525">
            <a:solidFill>
              <a:schemeClr val="dk2"/>
            </a:solidFill>
            <a:prstDash val="solid"/>
            <a:round/>
            <a:headEnd len="med" w="med" type="none"/>
            <a:tailEnd len="med" w="med" type="none"/>
          </a:ln>
        </p:spPr>
      </p:cxnSp>
      <p:sp>
        <p:nvSpPr>
          <p:cNvPr id="769" name="Google Shape;769;g208ec38791a_2_1"/>
          <p:cNvSpPr txBox="1"/>
          <p:nvPr/>
        </p:nvSpPr>
        <p:spPr>
          <a:xfrm>
            <a:off x="85625" y="3645900"/>
            <a:ext cx="4486200" cy="290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208ec38791a_2_1"/>
          <p:cNvSpPr txBox="1"/>
          <p:nvPr/>
        </p:nvSpPr>
        <p:spPr>
          <a:xfrm>
            <a:off x="161750" y="1148300"/>
            <a:ext cx="8915400" cy="52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u="sng"/>
              <a:t>MEMBERSHIP CATEGORY	:	2020		2022		2023		2024:</a:t>
            </a:r>
            <a:endParaRPr b="1" sz="1700" u="sng"/>
          </a:p>
          <a:p>
            <a:pPr indent="0" lvl="0" marL="0" rtl="0" algn="l">
              <a:spcBef>
                <a:spcPts val="0"/>
              </a:spcBef>
              <a:spcAft>
                <a:spcPts val="0"/>
              </a:spcAft>
              <a:buNone/>
            </a:pPr>
            <a:r>
              <a:rPr b="1" lang="en-US" sz="1700">
                <a:solidFill>
                  <a:srgbClr val="1155CC"/>
                </a:solidFill>
              </a:rPr>
              <a:t>	</a:t>
            </a:r>
            <a:endParaRPr b="1" sz="1700">
              <a:solidFill>
                <a:srgbClr val="1155CC"/>
              </a:solidFill>
            </a:endParaRPr>
          </a:p>
          <a:p>
            <a:pPr indent="0" lvl="0" marL="0" rtl="0" algn="l">
              <a:spcBef>
                <a:spcPts val="0"/>
              </a:spcBef>
              <a:spcAft>
                <a:spcPts val="0"/>
              </a:spcAft>
              <a:buNone/>
            </a:pPr>
            <a:r>
              <a:rPr b="1" lang="en-US" sz="1700">
                <a:solidFill>
                  <a:schemeClr val="accent1"/>
                </a:solidFill>
              </a:rPr>
              <a:t>Full Golf						$25k/$770	$50k/$870	$50k/$960	$75k/$1060</a:t>
            </a:r>
            <a:endParaRPr b="1" sz="1700">
              <a:solidFill>
                <a:schemeClr val="accent1"/>
              </a:solidFill>
            </a:endParaRPr>
          </a:p>
          <a:p>
            <a:pPr indent="457200" lvl="0" marL="0" rtl="0" algn="l">
              <a:spcBef>
                <a:spcPts val="0"/>
              </a:spcBef>
              <a:spcAft>
                <a:spcPts val="0"/>
              </a:spcAft>
              <a:buNone/>
            </a:pPr>
            <a:r>
              <a:t/>
            </a:r>
            <a:endParaRPr b="1" sz="1700">
              <a:solidFill>
                <a:schemeClr val="accent1"/>
              </a:solidFill>
            </a:endParaRPr>
          </a:p>
          <a:p>
            <a:pPr indent="0" lvl="0" marL="0" rtl="0" algn="l">
              <a:spcBef>
                <a:spcPts val="0"/>
              </a:spcBef>
              <a:spcAft>
                <a:spcPts val="0"/>
              </a:spcAft>
              <a:buNone/>
            </a:pPr>
            <a:r>
              <a:rPr b="1" lang="en-US" sz="1700">
                <a:solidFill>
                  <a:schemeClr val="accent1"/>
                </a:solidFill>
              </a:rPr>
              <a:t>Junior Golf					$15k/$385	$25k/$435	$25k/$480	$50k/$530</a:t>
            </a:r>
            <a:endParaRPr b="1" sz="1700">
              <a:solidFill>
                <a:schemeClr val="accent1"/>
              </a:solidFill>
            </a:endParaRPr>
          </a:p>
          <a:p>
            <a:pPr indent="0" lvl="0" marL="0" rtl="0" algn="l">
              <a:spcBef>
                <a:spcPts val="0"/>
              </a:spcBef>
              <a:spcAft>
                <a:spcPts val="0"/>
              </a:spcAft>
              <a:buNone/>
            </a:pPr>
            <a:r>
              <a:t/>
            </a:r>
            <a:endParaRPr b="1" sz="1700">
              <a:solidFill>
                <a:schemeClr val="accent1"/>
              </a:solidFill>
            </a:endParaRPr>
          </a:p>
          <a:p>
            <a:pPr indent="0" lvl="0" marL="0" rtl="0" algn="l">
              <a:spcBef>
                <a:spcPts val="0"/>
              </a:spcBef>
              <a:spcAft>
                <a:spcPts val="0"/>
              </a:spcAft>
              <a:buNone/>
            </a:pPr>
            <a:r>
              <a:rPr b="1" lang="en-US" sz="1700">
                <a:solidFill>
                  <a:schemeClr val="accent1"/>
                </a:solidFill>
              </a:rPr>
              <a:t>Sports						$9.5k/$450	$17k/$560	$17k/$615	$17k/$675						</a:t>
            </a:r>
            <a:endParaRPr b="1" sz="1700">
              <a:solidFill>
                <a:schemeClr val="accent1"/>
              </a:solidFill>
            </a:endParaRPr>
          </a:p>
          <a:p>
            <a:pPr indent="0" lvl="0" marL="0" rtl="0" algn="l">
              <a:spcBef>
                <a:spcPts val="0"/>
              </a:spcBef>
              <a:spcAft>
                <a:spcPts val="0"/>
              </a:spcAft>
              <a:buNone/>
            </a:pPr>
            <a:r>
              <a:rPr b="1" lang="en-US" sz="1700">
                <a:solidFill>
                  <a:schemeClr val="accent1"/>
                </a:solidFill>
              </a:rPr>
              <a:t>Health &amp; Fitness				$7.5k/$355	$7.5k/$465	$7.5k/$510	$7.5k/$560</a:t>
            </a:r>
            <a:endParaRPr b="1" sz="1700">
              <a:solidFill>
                <a:schemeClr val="accent1"/>
              </a:solidFill>
            </a:endParaRPr>
          </a:p>
          <a:p>
            <a:pPr indent="457200" lvl="0" marL="0" rtl="0" algn="l">
              <a:spcBef>
                <a:spcPts val="0"/>
              </a:spcBef>
              <a:spcAft>
                <a:spcPts val="0"/>
              </a:spcAft>
              <a:buNone/>
            </a:pPr>
            <a:r>
              <a:t/>
            </a:r>
            <a:endParaRPr b="1" sz="1700">
              <a:solidFill>
                <a:schemeClr val="accent1"/>
              </a:solidFill>
            </a:endParaRPr>
          </a:p>
          <a:p>
            <a:pPr indent="0" lvl="0" marL="0" rtl="0" algn="l">
              <a:spcBef>
                <a:spcPts val="0"/>
              </a:spcBef>
              <a:spcAft>
                <a:spcPts val="0"/>
              </a:spcAft>
              <a:buNone/>
            </a:pPr>
            <a:r>
              <a:rPr b="1" lang="en-US" sz="1700">
                <a:solidFill>
                  <a:schemeClr val="accent1"/>
                </a:solidFill>
              </a:rPr>
              <a:t>Social						$4k/$245</a:t>
            </a:r>
            <a:r>
              <a:rPr b="1" lang="en-US" sz="1700">
                <a:solidFill>
                  <a:schemeClr val="accent1"/>
                </a:solidFill>
              </a:rPr>
              <a:t>		$4k/$267		$4k/$280		$4k/$294</a:t>
            </a:r>
            <a:endParaRPr b="1" sz="1700">
              <a:solidFill>
                <a:schemeClr val="accent1"/>
              </a:solidFill>
            </a:endParaRPr>
          </a:p>
          <a:p>
            <a:pPr indent="0" lvl="0" marL="0" rtl="0" algn="l">
              <a:spcBef>
                <a:spcPts val="0"/>
              </a:spcBef>
              <a:spcAft>
                <a:spcPts val="0"/>
              </a:spcAft>
              <a:buNone/>
            </a:pPr>
            <a:r>
              <a:t/>
            </a:r>
            <a:endParaRPr b="1" sz="1700">
              <a:solidFill>
                <a:srgbClr val="1155CC"/>
              </a:solidFill>
            </a:endParaRPr>
          </a:p>
          <a:p>
            <a:pPr indent="0" lvl="0" marL="0" rtl="0" algn="l">
              <a:spcBef>
                <a:spcPts val="0"/>
              </a:spcBef>
              <a:spcAft>
                <a:spcPts val="0"/>
              </a:spcAft>
              <a:buNone/>
            </a:pPr>
            <a:r>
              <a:rPr b="1" i="1" lang="en-US" sz="1700" u="sng">
                <a:solidFill>
                  <a:schemeClr val="dk1"/>
                </a:solidFill>
              </a:rPr>
              <a:t>MEMBERSHIP % INCREASES (2020 to 2024):</a:t>
            </a:r>
            <a:endParaRPr b="1" i="1" sz="1700" u="sng">
              <a:solidFill>
                <a:schemeClr val="dk1"/>
              </a:solidFill>
            </a:endParaRPr>
          </a:p>
          <a:p>
            <a:pPr indent="0" lvl="0" marL="0" rtl="0" algn="l">
              <a:spcBef>
                <a:spcPts val="0"/>
              </a:spcBef>
              <a:spcAft>
                <a:spcPts val="0"/>
              </a:spcAft>
              <a:buNone/>
            </a:pPr>
            <a:r>
              <a:rPr b="1" lang="en-US" sz="1700">
                <a:solidFill>
                  <a:srgbClr val="1155CC"/>
                </a:solidFill>
              </a:rPr>
              <a:t>Full </a:t>
            </a:r>
            <a:r>
              <a:rPr b="1" lang="en-US" sz="1700">
                <a:solidFill>
                  <a:srgbClr val="1155CC"/>
                </a:solidFill>
              </a:rPr>
              <a:t>Golf </a:t>
            </a:r>
            <a:r>
              <a:rPr b="1" lang="en-US" sz="1700">
                <a:solidFill>
                  <a:srgbClr val="FF0000"/>
                </a:solidFill>
              </a:rPr>
              <a:t>27.4%</a:t>
            </a:r>
            <a:endParaRPr b="1" sz="1700">
              <a:solidFill>
                <a:srgbClr val="FF0000"/>
              </a:solidFill>
            </a:endParaRPr>
          </a:p>
          <a:p>
            <a:pPr indent="0" lvl="0" marL="0" rtl="0" algn="l">
              <a:spcBef>
                <a:spcPts val="0"/>
              </a:spcBef>
              <a:spcAft>
                <a:spcPts val="0"/>
              </a:spcAft>
              <a:buNone/>
            </a:pPr>
            <a:r>
              <a:rPr b="1" lang="en-US" sz="1700">
                <a:solidFill>
                  <a:srgbClr val="1155CC"/>
                </a:solidFill>
              </a:rPr>
              <a:t>Junior Golf </a:t>
            </a:r>
            <a:r>
              <a:rPr b="1" lang="en-US" sz="1700">
                <a:solidFill>
                  <a:srgbClr val="FF0000"/>
                </a:solidFill>
              </a:rPr>
              <a:t>27.4%</a:t>
            </a:r>
            <a:endParaRPr b="1" sz="1700">
              <a:solidFill>
                <a:srgbClr val="FF0000"/>
              </a:solidFill>
            </a:endParaRPr>
          </a:p>
          <a:p>
            <a:pPr indent="0" lvl="0" marL="0" rtl="0" algn="l">
              <a:spcBef>
                <a:spcPts val="0"/>
              </a:spcBef>
              <a:spcAft>
                <a:spcPts val="0"/>
              </a:spcAft>
              <a:buNone/>
            </a:pPr>
            <a:r>
              <a:rPr b="1" lang="en-US" sz="1700">
                <a:solidFill>
                  <a:srgbClr val="1155CC"/>
                </a:solidFill>
              </a:rPr>
              <a:t>Sports </a:t>
            </a:r>
            <a:r>
              <a:rPr b="1" lang="en-US" sz="1700">
                <a:solidFill>
                  <a:srgbClr val="FF0000"/>
                </a:solidFill>
              </a:rPr>
              <a:t>33.3%</a:t>
            </a:r>
            <a:endParaRPr b="1" sz="1700">
              <a:solidFill>
                <a:srgbClr val="FF0000"/>
              </a:solidFill>
            </a:endParaRPr>
          </a:p>
          <a:p>
            <a:pPr indent="0" lvl="0" marL="0" rtl="0" algn="l">
              <a:spcBef>
                <a:spcPts val="0"/>
              </a:spcBef>
              <a:spcAft>
                <a:spcPts val="0"/>
              </a:spcAft>
              <a:buClr>
                <a:schemeClr val="dk1"/>
              </a:buClr>
              <a:buSzPts val="1100"/>
              <a:buFont typeface="Arial"/>
              <a:buNone/>
            </a:pPr>
            <a:r>
              <a:rPr b="1" lang="en-US" sz="1700">
                <a:solidFill>
                  <a:srgbClr val="1155CC"/>
                </a:solidFill>
              </a:rPr>
              <a:t>Health &amp; Fitness </a:t>
            </a:r>
            <a:r>
              <a:rPr b="1" lang="en-US" sz="1700">
                <a:solidFill>
                  <a:srgbClr val="FF0000"/>
                </a:solidFill>
              </a:rPr>
              <a:t>36.6%</a:t>
            </a:r>
            <a:endParaRPr b="1" sz="1700">
              <a:solidFill>
                <a:srgbClr val="FF0000"/>
              </a:solidFill>
            </a:endParaRPr>
          </a:p>
          <a:p>
            <a:pPr indent="0" lvl="0" marL="0" rtl="0" algn="l">
              <a:spcBef>
                <a:spcPts val="0"/>
              </a:spcBef>
              <a:spcAft>
                <a:spcPts val="0"/>
              </a:spcAft>
              <a:buNone/>
            </a:pPr>
            <a:r>
              <a:rPr b="1" lang="en-US" sz="1700">
                <a:solidFill>
                  <a:srgbClr val="1155CC"/>
                </a:solidFill>
              </a:rPr>
              <a:t>Social </a:t>
            </a:r>
            <a:r>
              <a:rPr b="1" lang="en-US" sz="1700">
                <a:solidFill>
                  <a:srgbClr val="FF0000"/>
                </a:solidFill>
              </a:rPr>
              <a:t>16.6% (less than 5% year required)</a:t>
            </a:r>
            <a:endParaRPr b="1" sz="1700">
              <a:solidFill>
                <a:srgbClr val="FF0000"/>
              </a:solidFill>
            </a:endParaRPr>
          </a:p>
          <a:p>
            <a:pPr indent="0" lvl="0" marL="0" rtl="0" algn="l">
              <a:spcBef>
                <a:spcPts val="0"/>
              </a:spcBef>
              <a:spcAft>
                <a:spcPts val="0"/>
              </a:spcAft>
              <a:buNone/>
            </a:pPr>
            <a:r>
              <a:rPr b="1" lang="en-US" sz="1700">
                <a:solidFill>
                  <a:srgbClr val="1155CC"/>
                </a:solidFill>
              </a:rPr>
              <a:t>FULL GOLF MEMBERSHIPS:  </a:t>
            </a:r>
            <a:r>
              <a:rPr b="1" lang="en-US" sz="1700">
                <a:solidFill>
                  <a:srgbClr val="FF0000"/>
                </a:solidFill>
              </a:rPr>
              <a:t>479 out of 500 (plus 76 Sports Limited) - REQUIRED</a:t>
            </a:r>
            <a:endParaRPr b="1" sz="1700">
              <a:solidFill>
                <a:srgbClr val="FF0000"/>
              </a:solidFill>
            </a:endParaRPr>
          </a:p>
          <a:p>
            <a:pPr indent="0" lvl="0" marL="0" rtl="0" algn="l">
              <a:spcBef>
                <a:spcPts val="0"/>
              </a:spcBef>
              <a:spcAft>
                <a:spcPts val="0"/>
              </a:spcAft>
              <a:buNone/>
            </a:pPr>
            <a:r>
              <a:t/>
            </a:r>
            <a:endParaRPr b="1" sz="1700">
              <a:solidFill>
                <a:srgbClr val="1155C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64"/>
                                        </p:tgtEl>
                                        <p:attrNameLst>
                                          <p:attrName>style.visibility</p:attrName>
                                        </p:attrNameLst>
                                      </p:cBhvr>
                                      <p:to>
                                        <p:strVal val="visible"/>
                                      </p:to>
                                    </p:set>
                                    <p:animEffect filter="fade" transition="in">
                                      <p:cBhvr>
                                        <p:cTn dur="500"/>
                                        <p:tgtEl>
                                          <p:spTgt spid="7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2000"/>
                                        <p:tgtEl>
                                          <p:spTgt spid="7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cxnSp>
        <p:nvCxnSpPr>
          <p:cNvPr id="778" name="Google Shape;778;g29b4fbdf704_1_1"/>
          <p:cNvCxnSpPr/>
          <p:nvPr/>
        </p:nvCxnSpPr>
        <p:spPr>
          <a:xfrm>
            <a:off x="-661208" y="82450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779" name="Google Shape;779;g29b4fbdf704_1_1"/>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780" name="Google Shape;780;g29b4fbdf704_1_1"/>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781" name="Google Shape;781;g29b4fbdf704_1_1"/>
          <p:cNvSpPr txBox="1"/>
          <p:nvPr/>
        </p:nvSpPr>
        <p:spPr>
          <a:xfrm>
            <a:off x="8420291"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38</a:t>
            </a:r>
            <a:endParaRPr b="0" i="0" sz="1400" u="none" cap="none" strike="noStrike">
              <a:solidFill>
                <a:srgbClr val="000000"/>
              </a:solidFill>
              <a:latin typeface="Arial"/>
              <a:ea typeface="Arial"/>
              <a:cs typeface="Arial"/>
              <a:sym typeface="Arial"/>
            </a:endParaRPr>
          </a:p>
        </p:txBody>
      </p:sp>
      <p:sp>
        <p:nvSpPr>
          <p:cNvPr id="782" name="Google Shape;782;g29b4fbdf704_1_1"/>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783" name="Google Shape;783;g29b4fbdf704_1_1"/>
          <p:cNvSpPr txBox="1"/>
          <p:nvPr/>
        </p:nvSpPr>
        <p:spPr>
          <a:xfrm>
            <a:off x="571375" y="3114688"/>
            <a:ext cx="3624300" cy="29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Calibri"/>
                <a:ea typeface="Calibri"/>
                <a:cs typeface="Calibri"/>
                <a:sym typeface="Calibri"/>
              </a:rPr>
              <a:t>COMMITTEE MEMBERS:</a:t>
            </a:r>
            <a:endParaRPr b="1" sz="2400">
              <a:latin typeface="Calibri"/>
              <a:ea typeface="Calibri"/>
              <a:cs typeface="Calibri"/>
              <a:sym typeface="Calibri"/>
            </a:endParaRPr>
          </a:p>
          <a:p>
            <a:pPr indent="0" lvl="0" marL="0" rtl="0" algn="ctr">
              <a:spcBef>
                <a:spcPts val="0"/>
              </a:spcBef>
              <a:spcAft>
                <a:spcPts val="0"/>
              </a:spcAft>
              <a:buNone/>
            </a:pPr>
            <a:r>
              <a:t/>
            </a:r>
            <a:endParaRPr b="1" u="sng">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Joe Klaja (Chairman)</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Rod Baldwin (BOD Liason)</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Mike Ackerman</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Will Baeza</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Jon Packman</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Chuck Taylor (SME Advisor)</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t/>
            </a:r>
            <a:endParaRPr b="1" sz="2000">
              <a:solidFill>
                <a:srgbClr val="3C78D8"/>
              </a:solidFill>
              <a:latin typeface="Calibri"/>
              <a:ea typeface="Calibri"/>
              <a:cs typeface="Calibri"/>
              <a:sym typeface="Calibri"/>
            </a:endParaRPr>
          </a:p>
        </p:txBody>
      </p:sp>
      <p:sp>
        <p:nvSpPr>
          <p:cNvPr id="784" name="Google Shape;784;g29b4fbdf704_1_1"/>
          <p:cNvSpPr txBox="1"/>
          <p:nvPr/>
        </p:nvSpPr>
        <p:spPr>
          <a:xfrm>
            <a:off x="4649825" y="3114688"/>
            <a:ext cx="4205700" cy="2589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US" sz="2400">
                <a:solidFill>
                  <a:schemeClr val="dk1"/>
                </a:solidFill>
                <a:latin typeface="Calibri"/>
                <a:ea typeface="Calibri"/>
                <a:cs typeface="Calibri"/>
                <a:sym typeface="Calibri"/>
              </a:rPr>
              <a:t>KEY PLAYERS:</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Duke Energy Master Lease</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Iredell County</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NC Wildlife Resources Commission</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POA CCRs/Guidelines</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Pier Associations</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rPr b="1" lang="en-US" sz="2000">
                <a:solidFill>
                  <a:srgbClr val="3C78D8"/>
                </a:solidFill>
                <a:latin typeface="Calibri"/>
                <a:ea typeface="Calibri"/>
                <a:cs typeface="Calibri"/>
                <a:sym typeface="Calibri"/>
              </a:rPr>
              <a:t>Boat Slip Lessees</a:t>
            </a:r>
            <a:endParaRPr b="1" sz="2000">
              <a:solidFill>
                <a:srgbClr val="3C78D8"/>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b="1" sz="2000">
              <a:solidFill>
                <a:srgbClr val="3C78D8"/>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785" name="Google Shape;785;g29b4fbdf704_1_1"/>
          <p:cNvSpPr txBox="1"/>
          <p:nvPr/>
        </p:nvSpPr>
        <p:spPr>
          <a:xfrm>
            <a:off x="131250" y="1802925"/>
            <a:ext cx="8881500" cy="1091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400"/>
              <a:buFont typeface="Arial"/>
              <a:buNone/>
            </a:pPr>
            <a:r>
              <a:rPr b="1" lang="en-US" sz="2400">
                <a:solidFill>
                  <a:schemeClr val="accent1"/>
                </a:solidFill>
                <a:latin typeface="Calibri"/>
                <a:ea typeface="Calibri"/>
                <a:cs typeface="Calibri"/>
                <a:sym typeface="Calibri"/>
              </a:rPr>
              <a:t>Purpose:  </a:t>
            </a:r>
            <a:r>
              <a:rPr b="1" lang="en-US" sz="2400">
                <a:solidFill>
                  <a:schemeClr val="accent1"/>
                </a:solidFill>
                <a:latin typeface="Calibri"/>
                <a:ea typeface="Calibri"/>
                <a:cs typeface="Calibri"/>
                <a:sym typeface="Calibri"/>
              </a:rPr>
              <a:t>Establish</a:t>
            </a:r>
            <a:r>
              <a:rPr b="1" lang="en-US" sz="2400">
                <a:solidFill>
                  <a:schemeClr val="accent1"/>
                </a:solidFill>
                <a:latin typeface="Calibri"/>
                <a:ea typeface="Calibri"/>
                <a:cs typeface="Calibri"/>
                <a:sym typeface="Calibri"/>
              </a:rPr>
              <a:t> standards to keep all community piers within The Point in a well-maintained, safe, clean and attractive condition</a:t>
            </a:r>
            <a:endParaRPr b="0" i="0" sz="2400" u="none" cap="none" strike="noStrike">
              <a:solidFill>
                <a:srgbClr val="000000"/>
              </a:solidFill>
              <a:latin typeface="Arial"/>
              <a:ea typeface="Arial"/>
              <a:cs typeface="Arial"/>
              <a:sym typeface="Arial"/>
            </a:endParaRPr>
          </a:p>
        </p:txBody>
      </p:sp>
      <p:sp>
        <p:nvSpPr>
          <p:cNvPr id="786" name="Google Shape;786;g29b4fbdf704_1_1"/>
          <p:cNvSpPr txBox="1"/>
          <p:nvPr/>
        </p:nvSpPr>
        <p:spPr>
          <a:xfrm>
            <a:off x="262500" y="927075"/>
            <a:ext cx="8881500" cy="4671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400"/>
              <a:buFont typeface="Arial"/>
              <a:buNone/>
            </a:pPr>
            <a:r>
              <a:rPr b="1" lang="en-US" sz="4000">
                <a:solidFill>
                  <a:schemeClr val="accent1"/>
                </a:solidFill>
                <a:latin typeface="Calibri"/>
                <a:ea typeface="Calibri"/>
                <a:cs typeface="Calibri"/>
                <a:sym typeface="Calibri"/>
              </a:rPr>
              <a:t>Community </a:t>
            </a:r>
            <a:r>
              <a:rPr b="1" i="0" lang="en-US" sz="4000" u="none" cap="none" strike="noStrike">
                <a:solidFill>
                  <a:schemeClr val="accent1"/>
                </a:solidFill>
                <a:latin typeface="Calibri"/>
                <a:ea typeface="Calibri"/>
                <a:cs typeface="Calibri"/>
                <a:sym typeface="Calibri"/>
              </a:rPr>
              <a:t>Pier</a:t>
            </a:r>
            <a:r>
              <a:rPr b="1" lang="en-US" sz="4000">
                <a:solidFill>
                  <a:schemeClr val="accent1"/>
                </a:solidFill>
                <a:latin typeface="Calibri"/>
                <a:ea typeface="Calibri"/>
                <a:cs typeface="Calibri"/>
                <a:sym typeface="Calibri"/>
              </a:rPr>
              <a:t> Committee (CPC)</a:t>
            </a:r>
            <a:endParaRPr b="0" i="0" sz="40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g2baab5924b8_1_3"/>
          <p:cNvSpPr txBox="1"/>
          <p:nvPr/>
        </p:nvSpPr>
        <p:spPr>
          <a:xfrm>
            <a:off x="131275" y="824507"/>
            <a:ext cx="8881500" cy="744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400"/>
              <a:buFont typeface="Arial"/>
              <a:buNone/>
            </a:pPr>
            <a:r>
              <a:rPr b="1" lang="en-US" sz="4000">
                <a:solidFill>
                  <a:schemeClr val="accent1"/>
                </a:solidFill>
                <a:latin typeface="Calibri"/>
                <a:ea typeface="Calibri"/>
                <a:cs typeface="Calibri"/>
                <a:sym typeface="Calibri"/>
              </a:rPr>
              <a:t>Community </a:t>
            </a:r>
            <a:r>
              <a:rPr b="1" i="0" lang="en-US" sz="4000" u="none" cap="none" strike="noStrike">
                <a:solidFill>
                  <a:schemeClr val="accent1"/>
                </a:solidFill>
                <a:latin typeface="Calibri"/>
                <a:ea typeface="Calibri"/>
                <a:cs typeface="Calibri"/>
                <a:sym typeface="Calibri"/>
              </a:rPr>
              <a:t>Pier</a:t>
            </a:r>
            <a:r>
              <a:rPr b="1" lang="en-US" sz="4000">
                <a:solidFill>
                  <a:schemeClr val="accent1"/>
                </a:solidFill>
                <a:latin typeface="Calibri"/>
                <a:ea typeface="Calibri"/>
                <a:cs typeface="Calibri"/>
                <a:sym typeface="Calibri"/>
              </a:rPr>
              <a:t> Committee (CPC)</a:t>
            </a:r>
            <a:endParaRPr b="0" i="0" sz="4000" u="none" cap="none" strike="noStrike">
              <a:solidFill>
                <a:srgbClr val="000000"/>
              </a:solidFill>
              <a:latin typeface="Arial"/>
              <a:ea typeface="Arial"/>
              <a:cs typeface="Arial"/>
              <a:sym typeface="Arial"/>
            </a:endParaRPr>
          </a:p>
        </p:txBody>
      </p:sp>
      <p:cxnSp>
        <p:nvCxnSpPr>
          <p:cNvPr id="795" name="Google Shape;795;g2baab5924b8_1_3"/>
          <p:cNvCxnSpPr/>
          <p:nvPr/>
        </p:nvCxnSpPr>
        <p:spPr>
          <a:xfrm>
            <a:off x="-661208" y="82450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796" name="Google Shape;796;g2baab5924b8_1_3"/>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797" name="Google Shape;797;g2baab5924b8_1_3"/>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798" name="Google Shape;798;g2baab5924b8_1_3"/>
          <p:cNvSpPr txBox="1"/>
          <p:nvPr/>
        </p:nvSpPr>
        <p:spPr>
          <a:xfrm>
            <a:off x="8420291"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39</a:t>
            </a:r>
            <a:endParaRPr b="0" i="0" sz="1400" u="none" cap="none" strike="noStrike">
              <a:solidFill>
                <a:srgbClr val="000000"/>
              </a:solidFill>
              <a:latin typeface="Arial"/>
              <a:ea typeface="Arial"/>
              <a:cs typeface="Arial"/>
              <a:sym typeface="Arial"/>
            </a:endParaRPr>
          </a:p>
        </p:txBody>
      </p:sp>
      <p:sp>
        <p:nvSpPr>
          <p:cNvPr id="799" name="Google Shape;799;g2baab5924b8_1_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800" name="Google Shape;800;g2baab5924b8_1_3"/>
          <p:cNvSpPr txBox="1"/>
          <p:nvPr/>
        </p:nvSpPr>
        <p:spPr>
          <a:xfrm>
            <a:off x="4649825" y="2134200"/>
            <a:ext cx="4358700" cy="258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DELIVERABLES:</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400">
              <a:solidFill>
                <a:schemeClr val="dk1"/>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Baseline compliance metrics as defined by marine industry standards</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Schedule and best practices/guidelines for maintaining compliance</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Effective governance model</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Compehensive cost effective liability protections</a:t>
            </a:r>
            <a:endParaRPr b="1" sz="2000">
              <a:solidFill>
                <a:srgbClr val="3C78D8"/>
              </a:solidFill>
              <a:latin typeface="Calibri"/>
              <a:ea typeface="Calibri"/>
              <a:cs typeface="Calibri"/>
              <a:sym typeface="Calibri"/>
            </a:endParaRPr>
          </a:p>
        </p:txBody>
      </p:sp>
      <p:sp>
        <p:nvSpPr>
          <p:cNvPr id="801" name="Google Shape;801;g2baab5924b8_1_3"/>
          <p:cNvSpPr txBox="1"/>
          <p:nvPr/>
        </p:nvSpPr>
        <p:spPr>
          <a:xfrm>
            <a:off x="291125" y="2169775"/>
            <a:ext cx="4358700" cy="205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FOCUS AREAS:</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t/>
            </a:r>
            <a:endParaRPr b="1" sz="2400">
              <a:solidFill>
                <a:schemeClr val="dk1"/>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Electrical Standards (completed)</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Structural Standards (in process)</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 Governance Standards (kicked off)</a:t>
            </a:r>
            <a:endParaRPr b="1" sz="2000">
              <a:solidFill>
                <a:srgbClr val="3C78D8"/>
              </a:solidFill>
              <a:latin typeface="Calibri"/>
              <a:ea typeface="Calibri"/>
              <a:cs typeface="Calibri"/>
              <a:sym typeface="Calibri"/>
            </a:endParaRPr>
          </a:p>
          <a:p>
            <a:pPr indent="-355600" lvl="0" marL="457200" rtl="0" algn="l">
              <a:spcBef>
                <a:spcPts val="0"/>
              </a:spcBef>
              <a:spcAft>
                <a:spcPts val="0"/>
              </a:spcAft>
              <a:buClr>
                <a:srgbClr val="3C78D8"/>
              </a:buClr>
              <a:buSzPts val="2000"/>
              <a:buFont typeface="Calibri"/>
              <a:buChar char="●"/>
            </a:pPr>
            <a:r>
              <a:rPr b="1" lang="en-US" sz="2000">
                <a:solidFill>
                  <a:srgbClr val="3C78D8"/>
                </a:solidFill>
                <a:latin typeface="Calibri"/>
                <a:ea typeface="Calibri"/>
                <a:cs typeface="Calibri"/>
                <a:sym typeface="Calibri"/>
              </a:rPr>
              <a:t>Insurance Standards (TBD)</a:t>
            </a:r>
            <a:endParaRPr b="1" sz="2000">
              <a:solidFill>
                <a:srgbClr val="3C78D8"/>
              </a:solidFill>
              <a:latin typeface="Calibri"/>
              <a:ea typeface="Calibri"/>
              <a:cs typeface="Calibri"/>
              <a:sym typeface="Calibri"/>
            </a:endParaRPr>
          </a:p>
          <a:p>
            <a:pPr indent="0" lvl="0" marL="457200" rtl="0" algn="l">
              <a:spcBef>
                <a:spcPts val="0"/>
              </a:spcBef>
              <a:spcAft>
                <a:spcPts val="0"/>
              </a:spcAft>
              <a:buNone/>
            </a:pPr>
            <a:r>
              <a:t/>
            </a:r>
            <a:endParaRPr b="1" sz="2000">
              <a:solidFill>
                <a:srgbClr val="3C78D8"/>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500"/>
                                        <p:tgtEl>
                                          <p:spTgt spid="796"/>
                                        </p:tgtEl>
                                      </p:cBhvr>
                                    </p:animEffect>
                                  </p:childTnLst>
                                </p:cTn>
                              </p:par>
                              <p:par>
                                <p:cTn fill="hold" nodeType="with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
          <p:cNvPicPr preferRelativeResize="0"/>
          <p:nvPr>
            <p:ph idx="2" type="pic"/>
          </p:nvPr>
        </p:nvPicPr>
        <p:blipFill rotWithShape="1">
          <a:blip r:embed="rId3">
            <a:alphaModFix/>
          </a:blip>
          <a:srcRect b="0" l="0" r="0" t="0"/>
          <a:stretch/>
        </p:blipFill>
        <p:spPr>
          <a:xfrm>
            <a:off x="-4762" y="896433"/>
            <a:ext cx="9144000" cy="3536109"/>
          </a:xfrm>
          <a:prstGeom prst="rect">
            <a:avLst/>
          </a:prstGeom>
          <a:noFill/>
          <a:ln>
            <a:noFill/>
          </a:ln>
        </p:spPr>
      </p:pic>
      <p:sp>
        <p:nvSpPr>
          <p:cNvPr id="270" name="Google Shape;270;p4"/>
          <p:cNvSpPr/>
          <p:nvPr/>
        </p:nvSpPr>
        <p:spPr>
          <a:xfrm>
            <a:off x="0" y="896433"/>
            <a:ext cx="9144000" cy="3536108"/>
          </a:xfrm>
          <a:prstGeom prst="rect">
            <a:avLst/>
          </a:prstGeom>
          <a:solidFill>
            <a:srgbClr val="0E1C3C">
              <a:alpha val="60000"/>
            </a:srgbClr>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271" name="Google Shape;271;p4"/>
          <p:cNvSpPr txBox="1"/>
          <p:nvPr>
            <p:ph idx="17" type="body"/>
          </p:nvPr>
        </p:nvSpPr>
        <p:spPr>
          <a:xfrm>
            <a:off x="969169" y="1742571"/>
            <a:ext cx="7196138" cy="104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en-US" sz="4000"/>
              <a:t>President’s Report</a:t>
            </a:r>
            <a:endParaRPr/>
          </a:p>
        </p:txBody>
      </p:sp>
      <p:sp>
        <p:nvSpPr>
          <p:cNvPr id="272" name="Google Shape;272;p4"/>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273" name="Google Shape;273;p4"/>
          <p:cNvPicPr preferRelativeResize="0"/>
          <p:nvPr/>
        </p:nvPicPr>
        <p:blipFill rotWithShape="1">
          <a:blip r:embed="rId4">
            <a:alphaModFix/>
          </a:blip>
          <a:srcRect b="0" l="0" r="0" t="0"/>
          <a:stretch/>
        </p:blipFill>
        <p:spPr>
          <a:xfrm>
            <a:off x="121920" y="152236"/>
            <a:ext cx="2095500" cy="467221"/>
          </a:xfrm>
          <a:prstGeom prst="rect">
            <a:avLst/>
          </a:prstGeom>
          <a:noFill/>
          <a:ln>
            <a:noFill/>
          </a:ln>
        </p:spPr>
      </p:pic>
      <p:sp>
        <p:nvSpPr>
          <p:cNvPr id="274" name="Google Shape;274;p4"/>
          <p:cNvSpPr txBox="1"/>
          <p:nvPr/>
        </p:nvSpPr>
        <p:spPr>
          <a:xfrm>
            <a:off x="8505166" y="6525709"/>
            <a:ext cx="44328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275" name="Google Shape;275;p4"/>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5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31"/>
          <p:cNvSpPr txBox="1"/>
          <p:nvPr>
            <p:ph idx="5" type="body"/>
          </p:nvPr>
        </p:nvSpPr>
        <p:spPr>
          <a:xfrm>
            <a:off x="961100" y="413725"/>
            <a:ext cx="7802700" cy="837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300"/>
              <a:buNone/>
            </a:pPr>
            <a:r>
              <a:rPr lang="en-US" sz="3900">
                <a:solidFill>
                  <a:schemeClr val="accent1"/>
                </a:solidFill>
              </a:rPr>
              <a:t>Communications Committee</a:t>
            </a:r>
            <a:endParaRPr sz="3900"/>
          </a:p>
        </p:txBody>
      </p:sp>
      <p:cxnSp>
        <p:nvCxnSpPr>
          <p:cNvPr id="808" name="Google Shape;808;p31"/>
          <p:cNvCxnSpPr/>
          <p:nvPr/>
        </p:nvCxnSpPr>
        <p:spPr>
          <a:xfrm>
            <a:off x="2101921" y="508944"/>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809" name="Google Shape;809;p31"/>
          <p:cNvSpPr txBox="1"/>
          <p:nvPr/>
        </p:nvSpPr>
        <p:spPr>
          <a:xfrm>
            <a:off x="5351365" y="117781"/>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10" name="Google Shape;810;p31"/>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811" name="Google Shape;811;p31"/>
          <p:cNvSpPr txBox="1"/>
          <p:nvPr/>
        </p:nvSpPr>
        <p:spPr>
          <a:xfrm>
            <a:off x="8488366" y="6303700"/>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40</a:t>
            </a:r>
            <a:endParaRPr b="0" i="0" sz="1400" u="none" cap="none" strike="noStrike">
              <a:solidFill>
                <a:srgbClr val="000000"/>
              </a:solidFill>
              <a:latin typeface="Arial"/>
              <a:ea typeface="Arial"/>
              <a:cs typeface="Arial"/>
              <a:sym typeface="Arial"/>
            </a:endParaRPr>
          </a:p>
        </p:txBody>
      </p:sp>
      <p:cxnSp>
        <p:nvCxnSpPr>
          <p:cNvPr id="812" name="Google Shape;812;p31"/>
          <p:cNvCxnSpPr/>
          <p:nvPr/>
        </p:nvCxnSpPr>
        <p:spPr>
          <a:xfrm>
            <a:off x="2810309" y="1250634"/>
            <a:ext cx="0" cy="2117412"/>
          </a:xfrm>
          <a:prstGeom prst="straightConnector1">
            <a:avLst/>
          </a:prstGeom>
          <a:noFill/>
          <a:ln cap="flat" cmpd="sng" w="28575">
            <a:solidFill>
              <a:schemeClr val="lt1"/>
            </a:solidFill>
            <a:prstDash val="solid"/>
            <a:miter lim="800000"/>
            <a:headEnd len="sm" w="sm" type="none"/>
            <a:tailEnd len="sm" w="sm" type="none"/>
          </a:ln>
        </p:spPr>
      </p:cxnSp>
      <p:sp>
        <p:nvSpPr>
          <p:cNvPr id="813" name="Google Shape;813;p31"/>
          <p:cNvSpPr txBox="1"/>
          <p:nvPr/>
        </p:nvSpPr>
        <p:spPr>
          <a:xfrm>
            <a:off x="713569" y="3368046"/>
            <a:ext cx="4139355" cy="135413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t/>
            </a:r>
            <a:endParaRPr b="1" i="0" sz="2000" u="none" cap="none" strike="noStrike">
              <a:solidFill>
                <a:schemeClr val="dk1"/>
              </a:solidFill>
              <a:latin typeface="Calibri"/>
              <a:ea typeface="Calibri"/>
              <a:cs typeface="Calibri"/>
              <a:sym typeface="Calibri"/>
            </a:endParaRPr>
          </a:p>
        </p:txBody>
      </p:sp>
      <p:sp>
        <p:nvSpPr>
          <p:cNvPr id="814" name="Google Shape;814;p31"/>
          <p:cNvSpPr txBox="1"/>
          <p:nvPr/>
        </p:nvSpPr>
        <p:spPr>
          <a:xfrm>
            <a:off x="356850" y="1135400"/>
            <a:ext cx="43611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700" u="none" cap="none" strike="noStrike">
                <a:solidFill>
                  <a:schemeClr val="dk1"/>
                </a:solidFill>
                <a:latin typeface="Calibri"/>
                <a:ea typeface="Calibri"/>
                <a:cs typeface="Calibri"/>
                <a:sym typeface="Calibri"/>
              </a:rPr>
              <a:t>202</a:t>
            </a:r>
            <a:r>
              <a:rPr b="1" lang="en-US" sz="2700">
                <a:solidFill>
                  <a:schemeClr val="dk1"/>
                </a:solidFill>
                <a:latin typeface="Calibri"/>
                <a:ea typeface="Calibri"/>
                <a:cs typeface="Calibri"/>
                <a:sym typeface="Calibri"/>
              </a:rPr>
              <a:t>3</a:t>
            </a:r>
            <a:r>
              <a:rPr b="1" i="0" lang="en-US" sz="2700" u="none" cap="none" strike="noStrike">
                <a:solidFill>
                  <a:schemeClr val="dk1"/>
                </a:solidFill>
                <a:latin typeface="Calibri"/>
                <a:ea typeface="Calibri"/>
                <a:cs typeface="Calibri"/>
                <a:sym typeface="Calibri"/>
              </a:rPr>
              <a:t> Accomplishments:</a:t>
            </a:r>
            <a:endParaRPr b="0" i="0" sz="2700" u="none" cap="none" strike="noStrike">
              <a:solidFill>
                <a:srgbClr val="000000"/>
              </a:solidFill>
              <a:latin typeface="Arial"/>
              <a:ea typeface="Arial"/>
              <a:cs typeface="Arial"/>
              <a:sym typeface="Arial"/>
            </a:endParaRPr>
          </a:p>
        </p:txBody>
      </p:sp>
      <p:sp>
        <p:nvSpPr>
          <p:cNvPr id="815" name="Google Shape;815;p31"/>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816" name="Google Shape;816;p31"/>
          <p:cNvSpPr txBox="1"/>
          <p:nvPr/>
        </p:nvSpPr>
        <p:spPr>
          <a:xfrm>
            <a:off x="356838" y="4738701"/>
            <a:ext cx="3184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100" u="none" cap="none" strike="noStrike">
              <a:solidFill>
                <a:srgbClr val="000000"/>
              </a:solidFill>
              <a:latin typeface="Arial"/>
              <a:ea typeface="Arial"/>
              <a:cs typeface="Arial"/>
              <a:sym typeface="Arial"/>
            </a:endParaRPr>
          </a:p>
        </p:txBody>
      </p:sp>
      <p:sp>
        <p:nvSpPr>
          <p:cNvPr id="817" name="Google Shape;817;p31"/>
          <p:cNvSpPr txBox="1"/>
          <p:nvPr/>
        </p:nvSpPr>
        <p:spPr>
          <a:xfrm>
            <a:off x="356850" y="1830050"/>
            <a:ext cx="5661000" cy="4756200"/>
          </a:xfrm>
          <a:prstGeom prst="rect">
            <a:avLst/>
          </a:prstGeom>
          <a:noFill/>
          <a:ln>
            <a:noFill/>
          </a:ln>
        </p:spPr>
        <p:txBody>
          <a:bodyPr anchorCtr="0" anchor="t" bIns="45700" lIns="91425" spcFirstLastPara="1" rIns="91425" wrap="square" tIns="45700">
            <a:noAutofit/>
          </a:bodyPr>
          <a:lstStyle/>
          <a:p>
            <a:pPr indent="-184150" lvl="0"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Regular communications via email and The Stroll magazine</a:t>
            </a:r>
            <a:endParaRPr sz="2000">
              <a:solidFill>
                <a:schemeClr val="dk1"/>
              </a:solidFill>
              <a:latin typeface="Calibri"/>
              <a:ea typeface="Calibri"/>
              <a:cs typeface="Calibri"/>
              <a:sym typeface="Calibri"/>
            </a:endParaRPr>
          </a:p>
          <a:p>
            <a:pPr indent="-184150" lvl="0" marL="171450" marR="0" rtl="0" algn="l">
              <a:lnSpc>
                <a:spcPct val="9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Village Ambassadors personally  welcomed </a:t>
            </a:r>
            <a:r>
              <a:rPr lang="en-US" sz="2000">
                <a:solidFill>
                  <a:schemeClr val="dk1"/>
                </a:solidFill>
                <a:latin typeface="Calibri"/>
                <a:ea typeface="Calibri"/>
                <a:cs typeface="Calibri"/>
                <a:sym typeface="Calibri"/>
              </a:rPr>
              <a:t>52 </a:t>
            </a:r>
            <a:r>
              <a:rPr b="0" i="0" lang="en-US" sz="2000" u="none" cap="none" strike="noStrike">
                <a:solidFill>
                  <a:schemeClr val="dk1"/>
                </a:solidFill>
                <a:latin typeface="Calibri"/>
                <a:ea typeface="Calibri"/>
                <a:cs typeface="Calibri"/>
                <a:sym typeface="Calibri"/>
              </a:rPr>
              <a:t>families to our neighborhood. Special recognition to the 20+ volunteers dedicating their time to this initiative</a:t>
            </a:r>
            <a:endParaRPr sz="2000">
              <a:solidFill>
                <a:schemeClr val="dk1"/>
              </a:solidFill>
              <a:latin typeface="Calibri"/>
              <a:ea typeface="Calibri"/>
              <a:cs typeface="Calibri"/>
              <a:sym typeface="Calibri"/>
            </a:endParaRPr>
          </a:p>
          <a:p>
            <a:pPr indent="-184150" lvl="0" marL="171450" marR="0" rtl="0" algn="l">
              <a:lnSpc>
                <a:spcPct val="90000"/>
              </a:lnSpc>
              <a:spcBef>
                <a:spcPts val="75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Annual New Resident Welcome Event </a:t>
            </a:r>
            <a:endParaRPr b="0" i="0" sz="2000" u="none" cap="none" strike="noStrike">
              <a:solidFill>
                <a:srgbClr val="000000"/>
              </a:solidFill>
              <a:latin typeface="Arial"/>
              <a:ea typeface="Arial"/>
              <a:cs typeface="Arial"/>
              <a:sym typeface="Arial"/>
            </a:endParaRPr>
          </a:p>
          <a:p>
            <a:pPr indent="-1968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Co-hosted alongside TNGC</a:t>
            </a:r>
            <a:endParaRPr b="0" i="0" sz="2000" u="none" cap="none" strike="noStrike">
              <a:solidFill>
                <a:srgbClr val="000000"/>
              </a:solidFill>
              <a:latin typeface="Arial"/>
              <a:ea typeface="Arial"/>
              <a:cs typeface="Arial"/>
              <a:sym typeface="Arial"/>
            </a:endParaRPr>
          </a:p>
          <a:p>
            <a:pPr indent="-196850" lvl="1" marL="5143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Welcome new residents and club members</a:t>
            </a:r>
            <a:endParaRPr b="0" i="0" sz="2000" u="none" cap="none" strike="noStrike">
              <a:solidFill>
                <a:srgbClr val="000000"/>
              </a:solidFill>
              <a:latin typeface="Arial"/>
              <a:ea typeface="Arial"/>
              <a:cs typeface="Arial"/>
              <a:sym typeface="Arial"/>
            </a:endParaRPr>
          </a:p>
          <a:p>
            <a:pPr indent="-209550" lvl="2" marL="8572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Opportunity to meet POA and Club leadership</a:t>
            </a:r>
            <a:endParaRPr b="0" i="0" sz="2000" u="none" cap="none" strike="noStrike">
              <a:solidFill>
                <a:srgbClr val="000000"/>
              </a:solidFill>
              <a:latin typeface="Arial"/>
              <a:ea typeface="Arial"/>
              <a:cs typeface="Arial"/>
              <a:sym typeface="Arial"/>
            </a:endParaRPr>
          </a:p>
          <a:p>
            <a:pPr indent="-209550" lvl="2" marL="857250" marR="0" rtl="0" algn="l">
              <a:lnSpc>
                <a:spcPct val="90000"/>
              </a:lnSpc>
              <a:spcBef>
                <a:spcPts val="375"/>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Meet other new residents</a:t>
            </a:r>
            <a:endParaRPr sz="2000">
              <a:solidFill>
                <a:schemeClr val="dk1"/>
              </a:solidFill>
              <a:latin typeface="Calibri"/>
              <a:ea typeface="Calibri"/>
              <a:cs typeface="Calibri"/>
              <a:sym typeface="Calibri"/>
            </a:endParaRPr>
          </a:p>
          <a:p>
            <a:pPr indent="-355600" lvl="0" marL="457200" marR="0" rtl="0" algn="l">
              <a:lnSpc>
                <a:spcPct val="90000"/>
              </a:lnSpc>
              <a:spcBef>
                <a:spcPts val="375"/>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Events on the Green (new in 2023)</a:t>
            </a:r>
            <a:endParaRPr sz="2000">
              <a:solidFill>
                <a:schemeClr val="dk1"/>
              </a:solidFill>
              <a:latin typeface="Calibri"/>
              <a:ea typeface="Calibri"/>
              <a:cs typeface="Calibri"/>
              <a:sym typeface="Calibri"/>
            </a:endParaRPr>
          </a:p>
          <a:p>
            <a:pPr indent="-355600" lvl="1" marL="914400" marR="0" rtl="0" algn="l">
              <a:lnSpc>
                <a:spcPct val="90000"/>
              </a:lnSpc>
              <a:spcBef>
                <a:spcPts val="375"/>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Held first event- Yogo on the Green</a:t>
            </a:r>
            <a:endParaRPr sz="2000">
              <a:solidFill>
                <a:schemeClr val="dk1"/>
              </a:solidFill>
              <a:latin typeface="Calibri"/>
              <a:ea typeface="Calibri"/>
              <a:cs typeface="Calibri"/>
              <a:sym typeface="Calibri"/>
            </a:endParaRPr>
          </a:p>
          <a:p>
            <a:pPr indent="-355600" lvl="1" marL="914400" marR="0" rtl="0" algn="l">
              <a:lnSpc>
                <a:spcPct val="90000"/>
              </a:lnSpc>
              <a:spcBef>
                <a:spcPts val="375"/>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Committee planning more for 2024</a:t>
            </a:r>
            <a:endParaRPr sz="2000">
              <a:solidFill>
                <a:schemeClr val="dk1"/>
              </a:solidFill>
              <a:latin typeface="Calibri"/>
              <a:ea typeface="Calibri"/>
              <a:cs typeface="Calibri"/>
              <a:sym typeface="Calibri"/>
            </a:endParaRPr>
          </a:p>
          <a:p>
            <a:pPr indent="0" lvl="0" marL="0" marR="0" rtl="0" algn="l">
              <a:lnSpc>
                <a:spcPct val="90000"/>
              </a:lnSpc>
              <a:spcBef>
                <a:spcPts val="375"/>
              </a:spcBef>
              <a:spcAft>
                <a:spcPts val="0"/>
              </a:spcAft>
              <a:buNone/>
            </a:pPr>
            <a:r>
              <a:t/>
            </a:r>
            <a:endParaRPr sz="1600">
              <a:solidFill>
                <a:schemeClr val="dk1"/>
              </a:solidFill>
              <a:latin typeface="Calibri"/>
              <a:ea typeface="Calibri"/>
              <a:cs typeface="Calibri"/>
              <a:sym typeface="Calibri"/>
            </a:endParaRPr>
          </a:p>
          <a:p>
            <a:pPr indent="0" lvl="0" marL="0" marR="0" rtl="0" algn="l">
              <a:lnSpc>
                <a:spcPct val="90000"/>
              </a:lnSpc>
              <a:spcBef>
                <a:spcPts val="375"/>
              </a:spcBef>
              <a:spcAft>
                <a:spcPts val="0"/>
              </a:spcAft>
              <a:buNone/>
            </a:pPr>
            <a:r>
              <a:t/>
            </a:r>
            <a:endParaRPr sz="1600">
              <a:solidFill>
                <a:schemeClr val="dk1"/>
              </a:solidFill>
              <a:latin typeface="Calibri"/>
              <a:ea typeface="Calibri"/>
              <a:cs typeface="Calibri"/>
              <a:sym typeface="Calibri"/>
            </a:endParaRPr>
          </a:p>
          <a:p>
            <a:pPr indent="0" lvl="0" marL="0" marR="0" rtl="0" algn="l">
              <a:lnSpc>
                <a:spcPct val="90000"/>
              </a:lnSpc>
              <a:spcBef>
                <a:spcPts val="375"/>
              </a:spcBef>
              <a:spcAft>
                <a:spcPts val="0"/>
              </a:spcAft>
              <a:buNone/>
            </a:pPr>
            <a:r>
              <a:t/>
            </a:r>
            <a:endParaRPr sz="1600">
              <a:solidFill>
                <a:schemeClr val="dk1"/>
              </a:solidFill>
              <a:latin typeface="Calibri"/>
              <a:ea typeface="Calibri"/>
              <a:cs typeface="Calibri"/>
              <a:sym typeface="Calibri"/>
            </a:endParaRPr>
          </a:p>
        </p:txBody>
      </p:sp>
      <p:pic>
        <p:nvPicPr>
          <p:cNvPr id="818" name="Google Shape;818;p31"/>
          <p:cNvPicPr preferRelativeResize="0"/>
          <p:nvPr/>
        </p:nvPicPr>
        <p:blipFill>
          <a:blip r:embed="rId4">
            <a:alphaModFix/>
          </a:blip>
          <a:stretch>
            <a:fillRect/>
          </a:stretch>
        </p:blipFill>
        <p:spPr>
          <a:xfrm>
            <a:off x="6154500" y="1925688"/>
            <a:ext cx="2777276" cy="37030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g29b4fbdf704_1_160"/>
          <p:cNvSpPr txBox="1"/>
          <p:nvPr>
            <p:ph idx="5" type="body"/>
          </p:nvPr>
        </p:nvSpPr>
        <p:spPr>
          <a:xfrm>
            <a:off x="961100" y="413725"/>
            <a:ext cx="7802700" cy="837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300"/>
              <a:buNone/>
            </a:pPr>
            <a:r>
              <a:rPr lang="en-US" sz="4000">
                <a:solidFill>
                  <a:schemeClr val="accent1"/>
                </a:solidFill>
              </a:rPr>
              <a:t>Communications Committee</a:t>
            </a:r>
            <a:endParaRPr sz="4000"/>
          </a:p>
        </p:txBody>
      </p:sp>
      <p:cxnSp>
        <p:nvCxnSpPr>
          <p:cNvPr id="825" name="Google Shape;825;g29b4fbdf704_1_160"/>
          <p:cNvCxnSpPr/>
          <p:nvPr/>
        </p:nvCxnSpPr>
        <p:spPr>
          <a:xfrm>
            <a:off x="2101921" y="508944"/>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26" name="Google Shape;826;g29b4fbdf704_1_160"/>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27" name="Google Shape;827;g29b4fbdf704_1_16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828" name="Google Shape;828;g29b4fbdf704_1_160"/>
          <p:cNvSpPr txBox="1"/>
          <p:nvPr/>
        </p:nvSpPr>
        <p:spPr>
          <a:xfrm>
            <a:off x="8488366" y="6343150"/>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r>
              <a:rPr lang="en-US" sz="1800">
                <a:solidFill>
                  <a:schemeClr val="accent1"/>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cxnSp>
        <p:nvCxnSpPr>
          <p:cNvPr id="829" name="Google Shape;829;g29b4fbdf704_1_160"/>
          <p:cNvCxnSpPr/>
          <p:nvPr/>
        </p:nvCxnSpPr>
        <p:spPr>
          <a:xfrm>
            <a:off x="2810309" y="1250634"/>
            <a:ext cx="0" cy="2117400"/>
          </a:xfrm>
          <a:prstGeom prst="straightConnector1">
            <a:avLst/>
          </a:prstGeom>
          <a:noFill/>
          <a:ln cap="flat" cmpd="sng" w="28575">
            <a:solidFill>
              <a:schemeClr val="lt1"/>
            </a:solidFill>
            <a:prstDash val="solid"/>
            <a:miter lim="800000"/>
            <a:headEnd len="sm" w="sm" type="none"/>
            <a:tailEnd len="sm" w="sm" type="none"/>
          </a:ln>
        </p:spPr>
      </p:cxnSp>
      <p:sp>
        <p:nvSpPr>
          <p:cNvPr id="830" name="Google Shape;830;g29b4fbdf704_1_160"/>
          <p:cNvSpPr txBox="1"/>
          <p:nvPr/>
        </p:nvSpPr>
        <p:spPr>
          <a:xfrm>
            <a:off x="713569" y="3368046"/>
            <a:ext cx="4139400" cy="1354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2000"/>
              <a:buFont typeface="Arial"/>
              <a:buNone/>
            </a:pPr>
            <a:r>
              <a:t/>
            </a:r>
            <a:endParaRPr b="1" i="0" sz="2000" u="none" cap="none" strike="noStrike">
              <a:solidFill>
                <a:schemeClr val="dk1"/>
              </a:solidFill>
              <a:latin typeface="Calibri"/>
              <a:ea typeface="Calibri"/>
              <a:cs typeface="Calibri"/>
              <a:sym typeface="Calibri"/>
            </a:endParaRPr>
          </a:p>
        </p:txBody>
      </p:sp>
      <p:sp>
        <p:nvSpPr>
          <p:cNvPr id="831" name="Google Shape;831;g29b4fbdf704_1_160"/>
          <p:cNvSpPr txBox="1"/>
          <p:nvPr/>
        </p:nvSpPr>
        <p:spPr>
          <a:xfrm>
            <a:off x="356851" y="1451025"/>
            <a:ext cx="3487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800" u="none" cap="none" strike="noStrike">
                <a:solidFill>
                  <a:schemeClr val="dk1"/>
                </a:solidFill>
                <a:latin typeface="Calibri"/>
                <a:ea typeface="Calibri"/>
                <a:cs typeface="Calibri"/>
                <a:sym typeface="Calibri"/>
              </a:rPr>
              <a:t>202</a:t>
            </a:r>
            <a:r>
              <a:rPr b="1" lang="en-US" sz="2800">
                <a:solidFill>
                  <a:schemeClr val="dk1"/>
                </a:solidFill>
                <a:latin typeface="Calibri"/>
                <a:ea typeface="Calibri"/>
                <a:cs typeface="Calibri"/>
                <a:sym typeface="Calibri"/>
              </a:rPr>
              <a:t>4</a:t>
            </a:r>
            <a:r>
              <a:rPr b="1" i="0" lang="en-US" sz="2800" u="none" cap="none" strike="noStrike">
                <a:solidFill>
                  <a:schemeClr val="dk1"/>
                </a:solidFill>
                <a:latin typeface="Calibri"/>
                <a:ea typeface="Calibri"/>
                <a:cs typeface="Calibri"/>
                <a:sym typeface="Calibri"/>
              </a:rPr>
              <a:t> </a:t>
            </a:r>
            <a:r>
              <a:rPr b="1" lang="en-US" sz="2800">
                <a:solidFill>
                  <a:schemeClr val="dk1"/>
                </a:solidFill>
                <a:latin typeface="Calibri"/>
                <a:ea typeface="Calibri"/>
                <a:cs typeface="Calibri"/>
                <a:sym typeface="Calibri"/>
              </a:rPr>
              <a:t>Projects:</a:t>
            </a:r>
            <a:endParaRPr b="0" i="0" sz="2800" u="none" cap="none" strike="noStrike">
              <a:solidFill>
                <a:srgbClr val="000000"/>
              </a:solidFill>
              <a:latin typeface="Arial"/>
              <a:ea typeface="Arial"/>
              <a:cs typeface="Arial"/>
              <a:sym typeface="Arial"/>
            </a:endParaRPr>
          </a:p>
        </p:txBody>
      </p:sp>
      <p:pic>
        <p:nvPicPr>
          <p:cNvPr id="832" name="Google Shape;832;g29b4fbdf704_1_160"/>
          <p:cNvPicPr preferRelativeResize="0"/>
          <p:nvPr/>
        </p:nvPicPr>
        <p:blipFill rotWithShape="1">
          <a:blip r:embed="rId4">
            <a:alphaModFix/>
          </a:blip>
          <a:srcRect b="0" l="0" r="0" t="0"/>
          <a:stretch/>
        </p:blipFill>
        <p:spPr>
          <a:xfrm>
            <a:off x="5655275" y="2309163"/>
            <a:ext cx="3184800" cy="2975545"/>
          </a:xfrm>
          <a:prstGeom prst="rect">
            <a:avLst/>
          </a:prstGeom>
          <a:noFill/>
          <a:ln>
            <a:noFill/>
          </a:ln>
          <a:effectLst>
            <a:outerShdw blurRad="292100" rotWithShape="0" algn="tl" dir="2700000" dist="139700">
              <a:srgbClr val="333333">
                <a:alpha val="64310"/>
              </a:srgbClr>
            </a:outerShdw>
          </a:effectLst>
        </p:spPr>
      </p:pic>
      <p:sp>
        <p:nvSpPr>
          <p:cNvPr id="833" name="Google Shape;833;g29b4fbdf704_1_16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834" name="Google Shape;834;g29b4fbdf704_1_160"/>
          <p:cNvSpPr txBox="1"/>
          <p:nvPr/>
        </p:nvSpPr>
        <p:spPr>
          <a:xfrm>
            <a:off x="356838" y="4738701"/>
            <a:ext cx="31848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t/>
            </a:r>
            <a:endParaRPr b="0" i="0" sz="2100" u="none" cap="none" strike="noStrike">
              <a:solidFill>
                <a:srgbClr val="000000"/>
              </a:solidFill>
              <a:latin typeface="Arial"/>
              <a:ea typeface="Arial"/>
              <a:cs typeface="Arial"/>
              <a:sym typeface="Arial"/>
            </a:endParaRPr>
          </a:p>
        </p:txBody>
      </p:sp>
      <p:sp>
        <p:nvSpPr>
          <p:cNvPr id="835" name="Google Shape;835;g29b4fbdf704_1_160"/>
          <p:cNvSpPr txBox="1"/>
          <p:nvPr/>
        </p:nvSpPr>
        <p:spPr>
          <a:xfrm>
            <a:off x="356850" y="2128350"/>
            <a:ext cx="5220600" cy="4342200"/>
          </a:xfrm>
          <a:prstGeom prst="rect">
            <a:avLst/>
          </a:prstGeom>
          <a:noFill/>
          <a:ln>
            <a:noFill/>
          </a:ln>
        </p:spPr>
        <p:txBody>
          <a:bodyPr anchorCtr="0" anchor="t" bIns="45700" lIns="91425" spcFirstLastPara="1" rIns="91425" wrap="square" tIns="45700">
            <a:noAutofit/>
          </a:bodyPr>
          <a:lstStyle/>
          <a:p>
            <a:pPr indent="-184150" lvl="0" marL="171450" marR="0" rtl="0" algn="l">
              <a:lnSpc>
                <a:spcPct val="9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Continue r</a:t>
            </a:r>
            <a:r>
              <a:rPr b="0" i="0" lang="en-US" sz="2000" u="none" cap="none" strike="noStrike">
                <a:solidFill>
                  <a:schemeClr val="dk1"/>
                </a:solidFill>
                <a:latin typeface="Calibri"/>
                <a:ea typeface="Calibri"/>
                <a:cs typeface="Calibri"/>
                <a:sym typeface="Calibri"/>
              </a:rPr>
              <a:t>egular communications via email and The Stroll magazine</a:t>
            </a:r>
            <a:endParaRPr b="0" i="0" sz="20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2000">
              <a:solidFill>
                <a:schemeClr val="dk1"/>
              </a:solidFill>
              <a:latin typeface="Calibri"/>
              <a:ea typeface="Calibri"/>
              <a:cs typeface="Calibri"/>
              <a:sym typeface="Calibri"/>
            </a:endParaRPr>
          </a:p>
          <a:p>
            <a:pPr indent="-184150" lvl="0" marL="171450" marR="0" rtl="0" algn="l">
              <a:lnSpc>
                <a:spcPct val="90000"/>
              </a:lnSpc>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Continue to welcome new residents via </a:t>
            </a:r>
            <a:r>
              <a:rPr b="0" i="0" lang="en-US" sz="2000" u="none" cap="none" strike="noStrike">
                <a:solidFill>
                  <a:schemeClr val="dk1"/>
                </a:solidFill>
                <a:latin typeface="Calibri"/>
                <a:ea typeface="Calibri"/>
                <a:cs typeface="Calibri"/>
                <a:sym typeface="Calibri"/>
              </a:rPr>
              <a:t>Village Ambassadors </a:t>
            </a:r>
            <a:r>
              <a:rPr lang="en-US" sz="2000">
                <a:solidFill>
                  <a:schemeClr val="dk1"/>
                </a:solidFill>
                <a:latin typeface="Calibri"/>
                <a:ea typeface="Calibri"/>
                <a:cs typeface="Calibri"/>
                <a:sym typeface="Calibri"/>
              </a:rPr>
              <a:t>and hosting the </a:t>
            </a:r>
            <a:r>
              <a:rPr b="0" i="0" lang="en-US" sz="2000" u="none" cap="none" strike="noStrike">
                <a:solidFill>
                  <a:schemeClr val="dk1"/>
                </a:solidFill>
                <a:latin typeface="Calibri"/>
                <a:ea typeface="Calibri"/>
                <a:cs typeface="Calibri"/>
                <a:sym typeface="Calibri"/>
              </a:rPr>
              <a:t>Annual New Resident Welcome Event </a:t>
            </a:r>
            <a:endParaRPr b="0" i="0" sz="20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2000">
              <a:solidFill>
                <a:schemeClr val="dk1"/>
              </a:solidFill>
              <a:latin typeface="Calibri"/>
              <a:ea typeface="Calibri"/>
              <a:cs typeface="Calibri"/>
              <a:sym typeface="Calibri"/>
            </a:endParaRPr>
          </a:p>
          <a:p>
            <a:pPr indent="-184150" lvl="0" marL="171450" marR="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Expand Events on the Green</a:t>
            </a:r>
            <a:endParaRPr sz="2000">
              <a:solidFill>
                <a:schemeClr val="dk1"/>
              </a:solidFill>
              <a:latin typeface="Calibri"/>
              <a:ea typeface="Calibri"/>
              <a:cs typeface="Calibri"/>
              <a:sym typeface="Calibri"/>
            </a:endParaRPr>
          </a:p>
          <a:p>
            <a:pPr indent="-355600" lvl="1" marL="914400" marR="0" rtl="0" algn="l">
              <a:lnSpc>
                <a:spcPct val="90000"/>
              </a:lnSpc>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Seeking potential sponsors</a:t>
            </a:r>
            <a:endParaRPr b="1" sz="2000">
              <a:solidFill>
                <a:schemeClr val="dk1"/>
              </a:solidFill>
              <a:latin typeface="Calibri"/>
              <a:ea typeface="Calibri"/>
              <a:cs typeface="Calibri"/>
              <a:sym typeface="Calibri"/>
            </a:endParaRPr>
          </a:p>
          <a:p>
            <a:pPr indent="0" lvl="0" marL="914400" marR="0" rtl="0" algn="l">
              <a:lnSpc>
                <a:spcPct val="90000"/>
              </a:lnSpc>
              <a:spcBef>
                <a:spcPts val="0"/>
              </a:spcBef>
              <a:spcAft>
                <a:spcPts val="0"/>
              </a:spcAft>
              <a:buNone/>
            </a:pPr>
            <a:r>
              <a:t/>
            </a:r>
            <a:endParaRPr sz="2000">
              <a:solidFill>
                <a:schemeClr val="dk1"/>
              </a:solidFill>
              <a:latin typeface="Calibri"/>
              <a:ea typeface="Calibri"/>
              <a:cs typeface="Calibri"/>
              <a:sym typeface="Calibri"/>
            </a:endParaRPr>
          </a:p>
          <a:p>
            <a:pPr indent="-184150" lvl="0" marL="171450" marR="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Update The Point website</a:t>
            </a:r>
            <a:endParaRPr sz="2000">
              <a:solidFill>
                <a:schemeClr val="dk1"/>
              </a:solidFill>
              <a:latin typeface="Calibri"/>
              <a:ea typeface="Calibri"/>
              <a:cs typeface="Calibri"/>
              <a:sym typeface="Calibri"/>
            </a:endParaRPr>
          </a:p>
          <a:p>
            <a:pPr indent="-355600" lvl="1" marL="914400" marR="0" rtl="0" algn="l">
              <a:lnSpc>
                <a:spcPct val="90000"/>
              </a:lnSpc>
              <a:spcBef>
                <a:spcPts val="0"/>
              </a:spcBef>
              <a:spcAft>
                <a:spcPts val="0"/>
              </a:spcAft>
              <a:buClr>
                <a:schemeClr val="dk1"/>
              </a:buClr>
              <a:buSzPts val="2000"/>
              <a:buFont typeface="Calibri"/>
              <a:buChar char="•"/>
            </a:pPr>
            <a:r>
              <a:rPr b="1" lang="en-US" sz="2000">
                <a:solidFill>
                  <a:schemeClr val="dk1"/>
                </a:solidFill>
                <a:latin typeface="Calibri"/>
                <a:ea typeface="Calibri"/>
                <a:cs typeface="Calibri"/>
                <a:sym typeface="Calibri"/>
              </a:rPr>
              <a:t>Seeking volunteer web designer</a:t>
            </a:r>
            <a:endParaRPr b="1" sz="2000">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t/>
            </a:r>
            <a:endParaRPr sz="2000">
              <a:solidFill>
                <a:schemeClr val="dk1"/>
              </a:solidFill>
              <a:latin typeface="Calibri"/>
              <a:ea typeface="Calibri"/>
              <a:cs typeface="Calibri"/>
              <a:sym typeface="Calibri"/>
            </a:endParaRPr>
          </a:p>
          <a:p>
            <a:pPr indent="0" lvl="0" marL="457200" marR="0" rtl="0" algn="l">
              <a:lnSpc>
                <a:spcPct val="90000"/>
              </a:lnSpc>
              <a:spcBef>
                <a:spcPts val="375"/>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90000"/>
              </a:lnSpc>
              <a:spcBef>
                <a:spcPts val="375"/>
              </a:spcBef>
              <a:spcAft>
                <a:spcPts val="0"/>
              </a:spcAft>
              <a:buNone/>
            </a:pPr>
            <a:r>
              <a:t/>
            </a:r>
            <a:endParaRPr sz="1600">
              <a:solidFill>
                <a:schemeClr val="dk1"/>
              </a:solidFill>
              <a:latin typeface="Calibri"/>
              <a:ea typeface="Calibri"/>
              <a:cs typeface="Calibri"/>
              <a:sym typeface="Calibri"/>
            </a:endParaRPr>
          </a:p>
          <a:p>
            <a:pPr indent="0" lvl="0" marL="0" marR="0" rtl="0" algn="l">
              <a:lnSpc>
                <a:spcPct val="90000"/>
              </a:lnSpc>
              <a:spcBef>
                <a:spcPts val="375"/>
              </a:spcBef>
              <a:spcAft>
                <a:spcPts val="0"/>
              </a:spcAft>
              <a:buNone/>
            </a:pPr>
            <a:r>
              <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6"/>
                                        </p:tgtEl>
                                        <p:attrNameLst>
                                          <p:attrName>style.visibility</p:attrName>
                                        </p:attrNameLst>
                                      </p:cBhvr>
                                      <p:to>
                                        <p:strVal val="visible"/>
                                      </p:to>
                                    </p:set>
                                    <p:animEffect filter="fade" transition="in">
                                      <p:cBhvr>
                                        <p:cTn dur="500"/>
                                        <p:tgtEl>
                                          <p:spTgt spid="8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32"/>
          <p:cNvSpPr/>
          <p:nvPr/>
        </p:nvSpPr>
        <p:spPr>
          <a:xfrm>
            <a:off x="-195550" y="894297"/>
            <a:ext cx="9144000" cy="862800"/>
          </a:xfrm>
          <a:prstGeom prst="rect">
            <a:avLst/>
          </a:prstGeom>
          <a:noFill/>
          <a:ln>
            <a:noFill/>
          </a:ln>
        </p:spPr>
        <p:txBody>
          <a:bodyPr anchorCtr="0" anchor="ctr" bIns="0" lIns="91425" spcFirstLastPara="1" rIns="0" wrap="square" tIns="0">
            <a:normAutofit/>
          </a:bodyPr>
          <a:lstStyle/>
          <a:p>
            <a:pPr indent="0" lvl="0" marL="0" marR="0" rtl="0" algn="ctr">
              <a:lnSpc>
                <a:spcPct val="152343"/>
              </a:lnSpc>
              <a:spcBef>
                <a:spcPts val="0"/>
              </a:spcBef>
              <a:spcAft>
                <a:spcPts val="0"/>
              </a:spcAft>
              <a:buClr>
                <a:srgbClr val="000000"/>
              </a:buClr>
              <a:buSzPts val="3500"/>
              <a:buFont typeface="Arial"/>
              <a:buNone/>
            </a:pPr>
            <a:r>
              <a:rPr b="1" i="0" lang="en-US" sz="4000" u="none" cap="none" strike="noStrike">
                <a:solidFill>
                  <a:schemeClr val="accent1"/>
                </a:solidFill>
                <a:latin typeface="Calibri"/>
                <a:ea typeface="Calibri"/>
                <a:cs typeface="Calibri"/>
                <a:sym typeface="Calibri"/>
              </a:rPr>
              <a:t>Contact Information</a:t>
            </a:r>
            <a:endParaRPr b="0" i="0" sz="4000" u="none" cap="none" strike="noStrike">
              <a:solidFill>
                <a:srgbClr val="000000"/>
              </a:solidFill>
              <a:latin typeface="Arial"/>
              <a:ea typeface="Arial"/>
              <a:cs typeface="Arial"/>
              <a:sym typeface="Arial"/>
            </a:endParaRPr>
          </a:p>
        </p:txBody>
      </p:sp>
      <p:sp>
        <p:nvSpPr>
          <p:cNvPr id="842" name="Google Shape;842;p32"/>
          <p:cNvSpPr txBox="1"/>
          <p:nvPr/>
        </p:nvSpPr>
        <p:spPr>
          <a:xfrm>
            <a:off x="8488366" y="6343147"/>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r>
              <a:rPr lang="en-US" sz="1800">
                <a:solidFill>
                  <a:schemeClr val="accen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cxnSp>
        <p:nvCxnSpPr>
          <p:cNvPr id="843" name="Google Shape;843;p32"/>
          <p:cNvCxnSpPr/>
          <p:nvPr/>
        </p:nvCxnSpPr>
        <p:spPr>
          <a:xfrm>
            <a:off x="-2808" y="97429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44" name="Google Shape;844;p32"/>
          <p:cNvSpPr txBox="1"/>
          <p:nvPr/>
        </p:nvSpPr>
        <p:spPr>
          <a:xfrm>
            <a:off x="5351365" y="117781"/>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45" name="Google Shape;845;p32"/>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846" name="Google Shape;846;p32"/>
          <p:cNvSpPr txBox="1"/>
          <p:nvPr/>
        </p:nvSpPr>
        <p:spPr>
          <a:xfrm>
            <a:off x="587920" y="3408118"/>
            <a:ext cx="3178800" cy="7443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500"/>
              <a:buFont typeface="Arial"/>
              <a:buNone/>
            </a:pPr>
            <a:r>
              <a:rPr b="1" i="1" lang="en-US" sz="2800" u="none" cap="none" strike="noStrike">
                <a:solidFill>
                  <a:schemeClr val="accent1"/>
                </a:solidFill>
                <a:latin typeface="Calibri"/>
                <a:ea typeface="Calibri"/>
                <a:cs typeface="Calibri"/>
                <a:sym typeface="Calibri"/>
              </a:rPr>
              <a:t>Please reach out to Hawthorne Management to ensure they have a correct email address on file for you and your spouse.</a:t>
            </a:r>
            <a:endParaRPr b="1" i="0" sz="2200" u="none" cap="none" strike="noStrike">
              <a:solidFill>
                <a:schemeClr val="accent1"/>
              </a:solidFill>
              <a:latin typeface="Calibri"/>
              <a:ea typeface="Calibri"/>
              <a:cs typeface="Calibri"/>
              <a:sym typeface="Calibri"/>
            </a:endParaRPr>
          </a:p>
        </p:txBody>
      </p:sp>
      <p:pic>
        <p:nvPicPr>
          <p:cNvPr id="847" name="Google Shape;847;p32"/>
          <p:cNvPicPr preferRelativeResize="0"/>
          <p:nvPr/>
        </p:nvPicPr>
        <p:blipFill rotWithShape="1">
          <a:blip r:embed="rId4">
            <a:alphaModFix/>
          </a:blip>
          <a:srcRect b="0" l="0" r="0" t="0"/>
          <a:stretch/>
        </p:blipFill>
        <p:spPr>
          <a:xfrm>
            <a:off x="4314163" y="2031933"/>
            <a:ext cx="4829837" cy="3496802"/>
          </a:xfrm>
          <a:prstGeom prst="rect">
            <a:avLst/>
          </a:prstGeom>
          <a:noFill/>
          <a:ln>
            <a:noFill/>
          </a:ln>
        </p:spPr>
      </p:pic>
      <p:sp>
        <p:nvSpPr>
          <p:cNvPr id="848" name="Google Shape;848;p32"/>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par>
                                <p:cTn fill="hold" nodeType="withEffect" presetClass="entr" presetID="23" presetSubtype="16">
                                  <p:stCondLst>
                                    <p:cond delay="0"/>
                                  </p:stCondLst>
                                  <p:childTnLst>
                                    <p:set>
                                      <p:cBhvr>
                                        <p:cTn dur="1" fill="hold">
                                          <p:stCondLst>
                                            <p:cond delay="0"/>
                                          </p:stCondLst>
                                        </p:cTn>
                                        <p:tgtEl>
                                          <p:spTgt spid="846"/>
                                        </p:tgtEl>
                                        <p:attrNameLst>
                                          <p:attrName>style.visibility</p:attrName>
                                        </p:attrNameLst>
                                      </p:cBhvr>
                                      <p:to>
                                        <p:strVal val="visible"/>
                                      </p:to>
                                    </p:set>
                                    <p:anim calcmode="lin" valueType="num">
                                      <p:cBhvr additive="base">
                                        <p:cTn dur="1000"/>
                                        <p:tgtEl>
                                          <p:spTgt spid="846"/>
                                        </p:tgtEl>
                                        <p:attrNameLst>
                                          <p:attrName>ppt_w</p:attrName>
                                        </p:attrNameLst>
                                      </p:cBhvr>
                                      <p:tavLst>
                                        <p:tav fmla="" tm="0">
                                          <p:val>
                                            <p:strVal val="0"/>
                                          </p:val>
                                        </p:tav>
                                        <p:tav fmla="" tm="100000">
                                          <p:val>
                                            <p:strVal val="#ppt_w"/>
                                          </p:val>
                                        </p:tav>
                                      </p:tavLst>
                                    </p:anim>
                                    <p:anim calcmode="lin" valueType="num">
                                      <p:cBhvr additive="base">
                                        <p:cTn dur="1000"/>
                                        <p:tgtEl>
                                          <p:spTgt spid="8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g2699ef8b8e0_12_0"/>
          <p:cNvSpPr/>
          <p:nvPr/>
        </p:nvSpPr>
        <p:spPr>
          <a:xfrm>
            <a:off x="-195550" y="1142997"/>
            <a:ext cx="9144000" cy="862800"/>
          </a:xfrm>
          <a:prstGeom prst="rect">
            <a:avLst/>
          </a:prstGeom>
          <a:noFill/>
          <a:ln>
            <a:noFill/>
          </a:ln>
        </p:spPr>
        <p:txBody>
          <a:bodyPr anchorCtr="0" anchor="ctr" bIns="0" lIns="91425" spcFirstLastPara="1" rIns="0" wrap="square" tIns="0">
            <a:noAutofit/>
          </a:bodyPr>
          <a:lstStyle/>
          <a:p>
            <a:pPr indent="0" lvl="0" marL="0" marR="0" rtl="0" algn="ctr">
              <a:lnSpc>
                <a:spcPct val="152343"/>
              </a:lnSpc>
              <a:spcBef>
                <a:spcPts val="0"/>
              </a:spcBef>
              <a:spcAft>
                <a:spcPts val="0"/>
              </a:spcAft>
              <a:buClr>
                <a:srgbClr val="000000"/>
              </a:buClr>
              <a:buSzPts val="3500"/>
              <a:buFont typeface="Arial"/>
              <a:buNone/>
            </a:pPr>
            <a:r>
              <a:rPr b="1" lang="en-US" sz="4000">
                <a:solidFill>
                  <a:schemeClr val="accent1"/>
                </a:solidFill>
                <a:latin typeface="Calibri"/>
                <a:ea typeface="Calibri"/>
                <a:cs typeface="Calibri"/>
                <a:sym typeface="Calibri"/>
              </a:rPr>
              <a:t>Save the Date:  Candidate Forum</a:t>
            </a:r>
            <a:endParaRPr b="0" i="0" sz="4000" u="none" cap="none" strike="noStrike">
              <a:solidFill>
                <a:srgbClr val="000000"/>
              </a:solidFill>
              <a:latin typeface="Arial"/>
              <a:ea typeface="Arial"/>
              <a:cs typeface="Arial"/>
              <a:sym typeface="Arial"/>
            </a:endParaRPr>
          </a:p>
        </p:txBody>
      </p:sp>
      <p:sp>
        <p:nvSpPr>
          <p:cNvPr id="855" name="Google Shape;855;g2699ef8b8e0_12_0"/>
          <p:cNvSpPr txBox="1"/>
          <p:nvPr/>
        </p:nvSpPr>
        <p:spPr>
          <a:xfrm>
            <a:off x="8488366" y="6343147"/>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r>
              <a:rPr lang="en-US" sz="1800">
                <a:solidFill>
                  <a:schemeClr val="accent1"/>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cxnSp>
        <p:nvCxnSpPr>
          <p:cNvPr id="856" name="Google Shape;856;g2699ef8b8e0_12_0"/>
          <p:cNvCxnSpPr/>
          <p:nvPr/>
        </p:nvCxnSpPr>
        <p:spPr>
          <a:xfrm>
            <a:off x="-2808" y="132569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57" name="Google Shape;857;g2699ef8b8e0_12_0"/>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58" name="Google Shape;858;g2699ef8b8e0_12_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859" name="Google Shape;859;g2699ef8b8e0_12_0"/>
          <p:cNvSpPr txBox="1"/>
          <p:nvPr/>
        </p:nvSpPr>
        <p:spPr>
          <a:xfrm>
            <a:off x="465800" y="2484025"/>
            <a:ext cx="7821300" cy="2592600"/>
          </a:xfrm>
          <a:prstGeom prst="rect">
            <a:avLst/>
          </a:prstGeom>
          <a:noFill/>
          <a:ln>
            <a:noFill/>
          </a:ln>
        </p:spPr>
        <p:txBody>
          <a:bodyPr anchorCtr="0" anchor="ctr" bIns="45700" lIns="91425" spcFirstLastPara="1" rIns="91425" wrap="square" tIns="45700">
            <a:noAutofit/>
          </a:bodyPr>
          <a:lstStyle/>
          <a:p>
            <a:pPr indent="-381000" lvl="0" marL="457200" marR="0" rtl="0" algn="l">
              <a:lnSpc>
                <a:spcPct val="90000"/>
              </a:lnSpc>
              <a:spcBef>
                <a:spcPts val="0"/>
              </a:spcBef>
              <a:spcAft>
                <a:spcPts val="0"/>
              </a:spcAft>
              <a:buClr>
                <a:schemeClr val="accent5"/>
              </a:buClr>
              <a:buSzPts val="2400"/>
              <a:buFont typeface="Calibri"/>
              <a:buChar char="●"/>
            </a:pPr>
            <a:r>
              <a:rPr lang="en-US" sz="2400">
                <a:solidFill>
                  <a:schemeClr val="accent5"/>
                </a:solidFill>
                <a:latin typeface="Calibri"/>
                <a:ea typeface="Calibri"/>
                <a:cs typeface="Calibri"/>
                <a:sym typeface="Calibri"/>
              </a:rPr>
              <a:t>Volunteers from our community have organized a Candidate Forum with 6 of the 7 candidates </a:t>
            </a:r>
            <a:r>
              <a:rPr lang="en-US" sz="2400">
                <a:solidFill>
                  <a:schemeClr val="accent5"/>
                </a:solidFill>
                <a:latin typeface="Calibri"/>
                <a:ea typeface="Calibri"/>
                <a:cs typeface="Calibri"/>
                <a:sym typeface="Calibri"/>
              </a:rPr>
              <a:t>running</a:t>
            </a:r>
            <a:r>
              <a:rPr lang="en-US" sz="2400">
                <a:solidFill>
                  <a:schemeClr val="accent5"/>
                </a:solidFill>
                <a:latin typeface="Calibri"/>
                <a:ea typeface="Calibri"/>
                <a:cs typeface="Calibri"/>
                <a:sym typeface="Calibri"/>
              </a:rPr>
              <a:t> for Iredell County Commissioner</a:t>
            </a:r>
            <a:endParaRPr sz="2400">
              <a:solidFill>
                <a:schemeClr val="accent5"/>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500"/>
              <a:buFont typeface="Arial"/>
              <a:buNone/>
            </a:pPr>
            <a:r>
              <a:t/>
            </a:r>
            <a:endParaRPr sz="2400">
              <a:solidFill>
                <a:schemeClr val="accent5"/>
              </a:solidFill>
              <a:latin typeface="Calibri"/>
              <a:ea typeface="Calibri"/>
              <a:cs typeface="Calibri"/>
              <a:sym typeface="Calibri"/>
            </a:endParaRPr>
          </a:p>
          <a:p>
            <a:pPr indent="-381000" lvl="0" marL="457200" marR="0" rtl="0" algn="l">
              <a:lnSpc>
                <a:spcPct val="90000"/>
              </a:lnSpc>
              <a:spcBef>
                <a:spcPts val="0"/>
              </a:spcBef>
              <a:spcAft>
                <a:spcPts val="0"/>
              </a:spcAft>
              <a:buClr>
                <a:schemeClr val="accent5"/>
              </a:buClr>
              <a:buSzPts val="2400"/>
              <a:buFont typeface="Calibri"/>
              <a:buChar char="●"/>
            </a:pPr>
            <a:r>
              <a:rPr lang="en-US" sz="2400">
                <a:solidFill>
                  <a:schemeClr val="accent5"/>
                </a:solidFill>
                <a:latin typeface="Calibri"/>
                <a:ea typeface="Calibri"/>
                <a:cs typeface="Calibri"/>
                <a:sym typeface="Calibri"/>
              </a:rPr>
              <a:t>It will take place March 1, 2024 from 5:30 - 7:30 pm in the Lakefront Ballroom</a:t>
            </a:r>
            <a:endParaRPr sz="2400">
              <a:solidFill>
                <a:schemeClr val="accent5"/>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2500"/>
              <a:buFont typeface="Arial"/>
              <a:buNone/>
            </a:pPr>
            <a:r>
              <a:t/>
            </a:r>
            <a:endParaRPr b="1" sz="2400">
              <a:solidFill>
                <a:schemeClr val="accent1"/>
              </a:solidFill>
              <a:latin typeface="Calibri"/>
              <a:ea typeface="Calibri"/>
              <a:cs typeface="Calibri"/>
              <a:sym typeface="Calibri"/>
            </a:endParaRPr>
          </a:p>
          <a:p>
            <a:pPr indent="0" lvl="0" marL="0" marR="0" rtl="0" algn="ctr">
              <a:lnSpc>
                <a:spcPct val="90000"/>
              </a:lnSpc>
              <a:spcBef>
                <a:spcPts val="0"/>
              </a:spcBef>
              <a:spcAft>
                <a:spcPts val="0"/>
              </a:spcAft>
              <a:buClr>
                <a:srgbClr val="000000"/>
              </a:buClr>
              <a:buSzPts val="2500"/>
              <a:buFont typeface="Arial"/>
              <a:buNone/>
            </a:pPr>
            <a:r>
              <a:t/>
            </a:r>
            <a:endParaRPr b="1" sz="2400">
              <a:solidFill>
                <a:schemeClr val="accent1"/>
              </a:solidFill>
              <a:latin typeface="Calibri"/>
              <a:ea typeface="Calibri"/>
              <a:cs typeface="Calibri"/>
              <a:sym typeface="Calibri"/>
            </a:endParaRPr>
          </a:p>
        </p:txBody>
      </p:sp>
      <p:sp>
        <p:nvSpPr>
          <p:cNvPr id="860" name="Google Shape;860;g2699ef8b8e0_12_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par>
                                <p:cTn fill="hold" nodeType="withEffect" presetClass="entr" presetID="23" presetSubtype="16">
                                  <p:stCondLst>
                                    <p:cond delay="0"/>
                                  </p:stCondLst>
                                  <p:childTnLst>
                                    <p:set>
                                      <p:cBhvr>
                                        <p:cTn dur="1" fill="hold">
                                          <p:stCondLst>
                                            <p:cond delay="0"/>
                                          </p:stCondLst>
                                        </p:cTn>
                                        <p:tgtEl>
                                          <p:spTgt spid="859"/>
                                        </p:tgtEl>
                                        <p:attrNameLst>
                                          <p:attrName>style.visibility</p:attrName>
                                        </p:attrNameLst>
                                      </p:cBhvr>
                                      <p:to>
                                        <p:strVal val="visible"/>
                                      </p:to>
                                    </p:set>
                                    <p:anim calcmode="lin" valueType="num">
                                      <p:cBhvr additive="base">
                                        <p:cTn dur="1000"/>
                                        <p:tgtEl>
                                          <p:spTgt spid="859"/>
                                        </p:tgtEl>
                                        <p:attrNameLst>
                                          <p:attrName>ppt_w</p:attrName>
                                        </p:attrNameLst>
                                      </p:cBhvr>
                                      <p:tavLst>
                                        <p:tav fmla="" tm="0">
                                          <p:val>
                                            <p:strVal val="0"/>
                                          </p:val>
                                        </p:tav>
                                        <p:tav fmla="" tm="100000">
                                          <p:val>
                                            <p:strVal val="#ppt_w"/>
                                          </p:val>
                                        </p:tav>
                                      </p:tavLst>
                                    </p:anim>
                                    <p:anim calcmode="lin" valueType="num">
                                      <p:cBhvr additive="base">
                                        <p:cTn dur="1000"/>
                                        <p:tgtEl>
                                          <p:spTgt spid="85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g29b4fbdf704_1_40"/>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44</a:t>
            </a:r>
            <a:endParaRPr b="0" i="0" sz="1400" u="none" cap="none" strike="noStrike">
              <a:solidFill>
                <a:srgbClr val="000000"/>
              </a:solidFill>
              <a:latin typeface="Arial"/>
              <a:ea typeface="Arial"/>
              <a:cs typeface="Arial"/>
              <a:sym typeface="Arial"/>
            </a:endParaRPr>
          </a:p>
        </p:txBody>
      </p:sp>
      <p:cxnSp>
        <p:nvCxnSpPr>
          <p:cNvPr id="867" name="Google Shape;867;g29b4fbdf704_1_40"/>
          <p:cNvCxnSpPr/>
          <p:nvPr/>
        </p:nvCxnSpPr>
        <p:spPr>
          <a:xfrm>
            <a:off x="-8" y="10813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68" name="Google Shape;868;g29b4fbdf704_1_40"/>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69" name="Google Shape;869;g29b4fbdf704_1_4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870" name="Google Shape;870;g29b4fbdf704_1_4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871" name="Google Shape;871;g29b4fbdf704_1_40"/>
          <p:cNvSpPr txBox="1"/>
          <p:nvPr/>
        </p:nvSpPr>
        <p:spPr>
          <a:xfrm>
            <a:off x="531700" y="2419575"/>
            <a:ext cx="5035500" cy="3879000"/>
          </a:xfrm>
          <a:prstGeom prst="rect">
            <a:avLst/>
          </a:prstGeom>
          <a:noFill/>
          <a:ln>
            <a:noFill/>
          </a:ln>
        </p:spPr>
        <p:txBody>
          <a:bodyPr anchorCtr="0" anchor="t" bIns="91425" lIns="91425" spcFirstLastPara="1" rIns="91425" wrap="square" tIns="91425">
            <a:spAutoFit/>
          </a:bodyPr>
          <a:lstStyle/>
          <a:p>
            <a:pPr indent="-355600" lvl="0" marL="4572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Homeowners voted to amend CCRs to allow private irrigation wells on non-waterfront lots</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Private Irrigation Well Guidelines </a:t>
            </a:r>
            <a:r>
              <a:rPr lang="en-US" sz="2000">
                <a:solidFill>
                  <a:schemeClr val="dk1"/>
                </a:solidFill>
                <a:latin typeface="Calibri"/>
                <a:ea typeface="Calibri"/>
                <a:cs typeface="Calibri"/>
                <a:sym typeface="Calibri"/>
              </a:rPr>
              <a:t>created and published</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Formation of Interface Committee in partnership with The Farms and The Harbour to work with Carolina Water Services on various matters:</a:t>
            </a:r>
            <a:endParaRPr sz="2000">
              <a:solidFill>
                <a:schemeClr val="dk1"/>
              </a:solidFill>
              <a:latin typeface="Calibri"/>
              <a:ea typeface="Calibri"/>
              <a:cs typeface="Calibri"/>
              <a:sym typeface="Calibri"/>
            </a:endParaRPr>
          </a:p>
          <a:p>
            <a:pPr indent="-355600" lvl="1" marL="9144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customer relationship matters</a:t>
            </a:r>
            <a:endParaRPr sz="2000">
              <a:solidFill>
                <a:schemeClr val="dk1"/>
              </a:solidFill>
              <a:latin typeface="Calibri"/>
              <a:ea typeface="Calibri"/>
              <a:cs typeface="Calibri"/>
              <a:sym typeface="Calibri"/>
            </a:endParaRPr>
          </a:p>
          <a:p>
            <a:pPr indent="-355600" lvl="1" marL="9144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well </a:t>
            </a:r>
            <a:r>
              <a:rPr lang="en-US" sz="2000">
                <a:solidFill>
                  <a:schemeClr val="dk1"/>
                </a:solidFill>
                <a:latin typeface="Calibri"/>
                <a:ea typeface="Calibri"/>
                <a:cs typeface="Calibri"/>
                <a:sym typeface="Calibri"/>
              </a:rPr>
              <a:t>closing</a:t>
            </a:r>
            <a:r>
              <a:rPr lang="en-US" sz="2000">
                <a:solidFill>
                  <a:schemeClr val="dk1"/>
                </a:solidFill>
                <a:latin typeface="Calibri"/>
                <a:ea typeface="Calibri"/>
                <a:cs typeface="Calibri"/>
                <a:sym typeface="Calibri"/>
              </a:rPr>
              <a:t> activities</a:t>
            </a:r>
            <a:endParaRPr sz="2000">
              <a:solidFill>
                <a:schemeClr val="dk1"/>
              </a:solidFill>
              <a:latin typeface="Calibri"/>
              <a:ea typeface="Calibri"/>
              <a:cs typeface="Calibri"/>
              <a:sym typeface="Calibri"/>
            </a:endParaRPr>
          </a:p>
          <a:p>
            <a:pPr indent="-355600" lvl="1" marL="914400" rtl="0" algn="l">
              <a:lnSpc>
                <a:spcPct val="9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plans for lots with closed wells</a:t>
            </a:r>
            <a:endParaRPr sz="2000">
              <a:solidFill>
                <a:schemeClr val="dk1"/>
              </a:solidFill>
              <a:latin typeface="Calibri"/>
              <a:ea typeface="Calibri"/>
              <a:cs typeface="Calibri"/>
              <a:sym typeface="Calibri"/>
            </a:endParaRPr>
          </a:p>
        </p:txBody>
      </p:sp>
      <p:cxnSp>
        <p:nvCxnSpPr>
          <p:cNvPr id="872" name="Google Shape;872;g29b4fbdf704_1_40"/>
          <p:cNvCxnSpPr/>
          <p:nvPr/>
        </p:nvCxnSpPr>
        <p:spPr>
          <a:xfrm>
            <a:off x="-8" y="10813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73" name="Google Shape;873;g29b4fbdf704_1_40"/>
          <p:cNvSpPr txBox="1"/>
          <p:nvPr>
            <p:ph idx="1" type="body"/>
          </p:nvPr>
        </p:nvSpPr>
        <p:spPr>
          <a:xfrm>
            <a:off x="304200" y="1076158"/>
            <a:ext cx="8535600" cy="467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300"/>
              <a:buFont typeface="Arial"/>
              <a:buNone/>
            </a:pPr>
            <a:r>
              <a:t/>
            </a:r>
            <a:endParaRPr b="1" sz="2400">
              <a:solidFill>
                <a:schemeClr val="accent1"/>
              </a:solidFill>
            </a:endParaRPr>
          </a:p>
          <a:p>
            <a:pPr indent="0" lvl="0" marL="0" marR="0" rtl="0" algn="ctr">
              <a:lnSpc>
                <a:spcPct val="100000"/>
              </a:lnSpc>
              <a:spcBef>
                <a:spcPts val="0"/>
              </a:spcBef>
              <a:spcAft>
                <a:spcPts val="0"/>
              </a:spcAft>
              <a:buClr>
                <a:schemeClr val="accent1"/>
              </a:buClr>
              <a:buSzPts val="3300"/>
              <a:buFont typeface="Arial"/>
              <a:buNone/>
            </a:pPr>
            <a:r>
              <a:rPr b="1" i="0" lang="en-US" sz="4000" u="none" cap="none" strike="noStrike">
                <a:solidFill>
                  <a:schemeClr val="accent1"/>
                </a:solidFill>
                <a:latin typeface="Calibri"/>
                <a:ea typeface="Calibri"/>
                <a:cs typeface="Calibri"/>
                <a:sym typeface="Calibri"/>
              </a:rPr>
              <a:t>Carolina Water Service </a:t>
            </a:r>
            <a:r>
              <a:rPr b="1" lang="en-US" sz="4000">
                <a:solidFill>
                  <a:schemeClr val="accent1"/>
                </a:solidFill>
                <a:latin typeface="Calibri"/>
                <a:ea typeface="Calibri"/>
                <a:cs typeface="Calibri"/>
                <a:sym typeface="Calibri"/>
              </a:rPr>
              <a:t>Update</a:t>
            </a:r>
            <a:endParaRPr b="1" i="0" sz="4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sp>
        <p:nvSpPr>
          <p:cNvPr id="874" name="Google Shape;874;g29b4fbdf704_1_40"/>
          <p:cNvSpPr txBox="1"/>
          <p:nvPr/>
        </p:nvSpPr>
        <p:spPr>
          <a:xfrm>
            <a:off x="396150" y="1896363"/>
            <a:ext cx="3271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2800">
                <a:solidFill>
                  <a:schemeClr val="dk1"/>
                </a:solidFill>
                <a:latin typeface="Calibri"/>
                <a:ea typeface="Calibri"/>
                <a:cs typeface="Calibri"/>
                <a:sym typeface="Calibri"/>
              </a:rPr>
              <a:t>2023 Activity:</a:t>
            </a:r>
            <a:endParaRPr i="0" sz="2800" u="none" cap="none" strike="noStrike">
              <a:solidFill>
                <a:srgbClr val="000000"/>
              </a:solidFill>
              <a:latin typeface="Calibri"/>
              <a:ea typeface="Calibri"/>
              <a:cs typeface="Calibri"/>
              <a:sym typeface="Calibri"/>
            </a:endParaRPr>
          </a:p>
        </p:txBody>
      </p:sp>
      <p:pic>
        <p:nvPicPr>
          <p:cNvPr id="875" name="Google Shape;875;g29b4fbdf704_1_40"/>
          <p:cNvPicPr preferRelativeResize="0"/>
          <p:nvPr/>
        </p:nvPicPr>
        <p:blipFill>
          <a:blip r:embed="rId4">
            <a:alphaModFix/>
          </a:blip>
          <a:stretch>
            <a:fillRect/>
          </a:stretch>
        </p:blipFill>
        <p:spPr>
          <a:xfrm>
            <a:off x="5881164" y="2806325"/>
            <a:ext cx="2733036" cy="27330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g18959690c55_2_170"/>
          <p:cNvSpPr txBox="1"/>
          <p:nvPr/>
        </p:nvSpPr>
        <p:spPr>
          <a:xfrm>
            <a:off x="8488366" y="634315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r>
              <a:rPr lang="en-US" sz="1800">
                <a:solidFill>
                  <a:schemeClr val="accen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cxnSp>
        <p:nvCxnSpPr>
          <p:cNvPr id="882" name="Google Shape;882;g18959690c55_2_170"/>
          <p:cNvCxnSpPr/>
          <p:nvPr/>
        </p:nvCxnSpPr>
        <p:spPr>
          <a:xfrm>
            <a:off x="-8" y="10813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83" name="Google Shape;883;g18959690c55_2_170"/>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884" name="Google Shape;884;g18959690c55_2_17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885" name="Google Shape;885;g18959690c55_2_17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886" name="Google Shape;886;g18959690c55_2_170"/>
          <p:cNvSpPr txBox="1"/>
          <p:nvPr/>
        </p:nvSpPr>
        <p:spPr>
          <a:xfrm>
            <a:off x="343375" y="2179809"/>
            <a:ext cx="6944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87" name="Google Shape;887;g18959690c55_2_170"/>
          <p:cNvSpPr txBox="1"/>
          <p:nvPr/>
        </p:nvSpPr>
        <p:spPr>
          <a:xfrm>
            <a:off x="343375" y="1843446"/>
            <a:ext cx="8161200" cy="683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Personal prompt added to 1-800 number for trouble-shooting</a:t>
            </a:r>
            <a:endParaRPr sz="1800">
              <a:solidFill>
                <a:schemeClr val="dk1"/>
              </a:solidFill>
              <a:latin typeface="Calibri"/>
              <a:ea typeface="Calibri"/>
              <a:cs typeface="Calibri"/>
              <a:sym typeface="Calibri"/>
            </a:endParaRPr>
          </a:p>
          <a:p>
            <a:pPr indent="-342900" lvl="0" marL="457200" marR="0" rtl="0" algn="l">
              <a:lnSpc>
                <a:spcPct val="90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Efforts to develop Water Conservation Seminar were discontinued</a:t>
            </a:r>
            <a:endParaRPr sz="1800">
              <a:solidFill>
                <a:schemeClr val="dk1"/>
              </a:solidFill>
              <a:latin typeface="Calibri"/>
              <a:ea typeface="Calibri"/>
              <a:cs typeface="Calibri"/>
              <a:sym typeface="Calibri"/>
            </a:endParaRPr>
          </a:p>
        </p:txBody>
      </p:sp>
      <p:cxnSp>
        <p:nvCxnSpPr>
          <p:cNvPr id="888" name="Google Shape;888;g18959690c55_2_170"/>
          <p:cNvCxnSpPr/>
          <p:nvPr/>
        </p:nvCxnSpPr>
        <p:spPr>
          <a:xfrm>
            <a:off x="-8" y="8229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889" name="Google Shape;889;g18959690c55_2_170"/>
          <p:cNvSpPr txBox="1"/>
          <p:nvPr>
            <p:ph idx="1" type="body"/>
          </p:nvPr>
        </p:nvSpPr>
        <p:spPr>
          <a:xfrm>
            <a:off x="1649550" y="760363"/>
            <a:ext cx="5459400" cy="659700"/>
          </a:xfrm>
          <a:prstGeom prst="rect">
            <a:avLst/>
          </a:prstGeom>
          <a:noFill/>
          <a:ln>
            <a:noFill/>
          </a:ln>
        </p:spPr>
        <p:txBody>
          <a:bodyPr anchorCtr="0" anchor="ctr"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2400"/>
              <a:buFont typeface="Arial"/>
              <a:buNone/>
            </a:pPr>
            <a:r>
              <a:rPr b="1" lang="en-US" sz="2800">
                <a:solidFill>
                  <a:schemeClr val="accent1"/>
                </a:solidFill>
                <a:latin typeface="Calibri"/>
                <a:ea typeface="Calibri"/>
                <a:cs typeface="Calibri"/>
                <a:sym typeface="Calibri"/>
              </a:rPr>
              <a:t>CWS Matters Current Status</a:t>
            </a:r>
            <a:endParaRPr b="1" i="0" sz="2800" u="none" cap="none" strike="noStrike">
              <a:solidFill>
                <a:srgbClr val="000000"/>
              </a:solidFill>
              <a:latin typeface="Calibri"/>
              <a:ea typeface="Calibri"/>
              <a:cs typeface="Calibri"/>
              <a:sym typeface="Calibri"/>
            </a:endParaRPr>
          </a:p>
        </p:txBody>
      </p:sp>
      <p:sp>
        <p:nvSpPr>
          <p:cNvPr id="890" name="Google Shape;890;g18959690c55_2_170"/>
          <p:cNvSpPr txBox="1"/>
          <p:nvPr/>
        </p:nvSpPr>
        <p:spPr>
          <a:xfrm>
            <a:off x="446975" y="1339738"/>
            <a:ext cx="3271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2000">
                <a:solidFill>
                  <a:schemeClr val="dk1"/>
                </a:solidFill>
                <a:latin typeface="Calibri"/>
                <a:ea typeface="Calibri"/>
                <a:cs typeface="Calibri"/>
                <a:sym typeface="Calibri"/>
              </a:rPr>
              <a:t>Customer Relations:</a:t>
            </a:r>
            <a:endParaRPr i="0" sz="1900" u="none" cap="none" strike="noStrike">
              <a:solidFill>
                <a:srgbClr val="000000"/>
              </a:solidFill>
              <a:latin typeface="Calibri"/>
              <a:ea typeface="Calibri"/>
              <a:cs typeface="Calibri"/>
              <a:sym typeface="Calibri"/>
            </a:endParaRPr>
          </a:p>
        </p:txBody>
      </p:sp>
      <p:sp>
        <p:nvSpPr>
          <p:cNvPr id="891" name="Google Shape;891;g18959690c55_2_170"/>
          <p:cNvSpPr txBox="1"/>
          <p:nvPr/>
        </p:nvSpPr>
        <p:spPr>
          <a:xfrm>
            <a:off x="446975" y="2549100"/>
            <a:ext cx="1874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2000">
                <a:solidFill>
                  <a:schemeClr val="dk1"/>
                </a:solidFill>
                <a:latin typeface="Calibri"/>
                <a:ea typeface="Calibri"/>
                <a:cs typeface="Calibri"/>
                <a:sym typeface="Calibri"/>
              </a:rPr>
              <a:t>Closed Wells:</a:t>
            </a:r>
            <a:endParaRPr i="0" sz="1900" u="none" cap="none" strike="noStrike">
              <a:solidFill>
                <a:srgbClr val="000000"/>
              </a:solidFill>
              <a:latin typeface="Calibri"/>
              <a:ea typeface="Calibri"/>
              <a:cs typeface="Calibri"/>
              <a:sym typeface="Calibri"/>
            </a:endParaRPr>
          </a:p>
        </p:txBody>
      </p:sp>
      <p:sp>
        <p:nvSpPr>
          <p:cNvPr id="892" name="Google Shape;892;g18959690c55_2_170"/>
          <p:cNvSpPr txBox="1"/>
          <p:nvPr/>
        </p:nvSpPr>
        <p:spPr>
          <a:xfrm>
            <a:off x="343375" y="2950221"/>
            <a:ext cx="8161200" cy="1293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CWS agreed to obtain third party contractor bids to complete “abandoment,” </a:t>
            </a:r>
            <a:r>
              <a:rPr lang="en-US" sz="1600">
                <a:solidFill>
                  <a:schemeClr val="dk1"/>
                </a:solidFill>
                <a:latin typeface="Calibri"/>
                <a:ea typeface="Calibri"/>
                <a:cs typeface="Calibri"/>
                <a:sym typeface="Calibri"/>
              </a:rPr>
              <a:t>within</a:t>
            </a:r>
            <a:r>
              <a:rPr lang="en-US" sz="1600">
                <a:solidFill>
                  <a:schemeClr val="dk1"/>
                </a:solidFill>
                <a:latin typeface="Calibri"/>
                <a:ea typeface="Calibri"/>
                <a:cs typeface="Calibri"/>
                <a:sym typeface="Calibri"/>
              </a:rPr>
              <a:t> NC requirements, and to inform POA of any </a:t>
            </a:r>
            <a:r>
              <a:rPr lang="en-US" sz="1600">
                <a:solidFill>
                  <a:schemeClr val="dk1"/>
                </a:solidFill>
                <a:latin typeface="Calibri"/>
                <a:ea typeface="Calibri"/>
                <a:cs typeface="Calibri"/>
                <a:sym typeface="Calibri"/>
              </a:rPr>
              <a:t>abandonment</a:t>
            </a:r>
            <a:r>
              <a:rPr lang="en-US" sz="1600">
                <a:solidFill>
                  <a:schemeClr val="dk1"/>
                </a:solidFill>
                <a:latin typeface="Calibri"/>
                <a:ea typeface="Calibri"/>
                <a:cs typeface="Calibri"/>
                <a:sym typeface="Calibri"/>
              </a:rPr>
              <a:t> activities on relevant lots</a:t>
            </a:r>
            <a:endParaRPr sz="1600">
              <a:solidFill>
                <a:schemeClr val="dk1"/>
              </a:solidFill>
              <a:latin typeface="Calibri"/>
              <a:ea typeface="Calibri"/>
              <a:cs typeface="Calibri"/>
              <a:sym typeface="Calibri"/>
            </a:endParaRPr>
          </a:p>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To date, CWS has not provided any such information to The POA, although activities on some (or all?) closed well lots have been taken place and CWS personnel have indicated informally that “abandonment” would be cost-prohibitive</a:t>
            </a:r>
            <a:endParaRPr sz="1600">
              <a:solidFill>
                <a:schemeClr val="dk1"/>
              </a:solidFill>
              <a:latin typeface="Calibri"/>
              <a:ea typeface="Calibri"/>
              <a:cs typeface="Calibri"/>
              <a:sym typeface="Calibri"/>
            </a:endParaRPr>
          </a:p>
        </p:txBody>
      </p:sp>
      <p:sp>
        <p:nvSpPr>
          <p:cNvPr id="893" name="Google Shape;893;g18959690c55_2_170"/>
          <p:cNvSpPr txBox="1"/>
          <p:nvPr/>
        </p:nvSpPr>
        <p:spPr>
          <a:xfrm>
            <a:off x="576425" y="4356500"/>
            <a:ext cx="3012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2000">
                <a:solidFill>
                  <a:schemeClr val="dk1"/>
                </a:solidFill>
                <a:latin typeface="Calibri"/>
                <a:ea typeface="Calibri"/>
                <a:cs typeface="Calibri"/>
                <a:sym typeface="Calibri"/>
              </a:rPr>
              <a:t>Lots with </a:t>
            </a:r>
            <a:r>
              <a:rPr b="1" lang="en-US" sz="2000">
                <a:solidFill>
                  <a:schemeClr val="dk1"/>
                </a:solidFill>
                <a:latin typeface="Calibri"/>
                <a:ea typeface="Calibri"/>
                <a:cs typeface="Calibri"/>
                <a:sym typeface="Calibri"/>
              </a:rPr>
              <a:t>Closed Wells:</a:t>
            </a:r>
            <a:endParaRPr i="0" sz="1900" u="none" cap="none" strike="noStrike">
              <a:solidFill>
                <a:srgbClr val="000000"/>
              </a:solidFill>
              <a:latin typeface="Calibri"/>
              <a:ea typeface="Calibri"/>
              <a:cs typeface="Calibri"/>
              <a:sym typeface="Calibri"/>
            </a:endParaRPr>
          </a:p>
        </p:txBody>
      </p:sp>
      <p:sp>
        <p:nvSpPr>
          <p:cNvPr id="894" name="Google Shape;894;g18959690c55_2_170"/>
          <p:cNvSpPr txBox="1"/>
          <p:nvPr/>
        </p:nvSpPr>
        <p:spPr>
          <a:xfrm>
            <a:off x="298650" y="4803484"/>
            <a:ext cx="8161200" cy="17361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Community System Water Agreement requires CWS to transfer ownershi of lots no longer used for the water system to Crescent successor, at no cost, if requested (rather than sell to a third party)</a:t>
            </a:r>
            <a:endParaRPr sz="1600">
              <a:solidFill>
                <a:schemeClr val="dk1"/>
              </a:solidFill>
              <a:latin typeface="Calibri"/>
              <a:ea typeface="Calibri"/>
              <a:cs typeface="Calibri"/>
              <a:sym typeface="Calibri"/>
            </a:endParaRPr>
          </a:p>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In late 2023, Crescent successor expressed interest in acquiring closed well lots for development as part of The POA</a:t>
            </a:r>
            <a:endParaRPr sz="1600">
              <a:solidFill>
                <a:schemeClr val="dk1"/>
              </a:solidFill>
              <a:latin typeface="Calibri"/>
              <a:ea typeface="Calibri"/>
              <a:cs typeface="Calibri"/>
              <a:sym typeface="Calibri"/>
            </a:endParaRPr>
          </a:p>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As of </a:t>
            </a:r>
            <a:r>
              <a:rPr lang="en-US" sz="1600">
                <a:solidFill>
                  <a:schemeClr val="dk1"/>
                </a:solidFill>
                <a:latin typeface="Calibri"/>
                <a:ea typeface="Calibri"/>
                <a:cs typeface="Calibri"/>
                <a:sym typeface="Calibri"/>
              </a:rPr>
              <a:t>early</a:t>
            </a:r>
            <a:r>
              <a:rPr lang="en-US" sz="1600">
                <a:solidFill>
                  <a:schemeClr val="dk1"/>
                </a:solidFill>
                <a:latin typeface="Calibri"/>
                <a:ea typeface="Calibri"/>
                <a:cs typeface="Calibri"/>
                <a:sym typeface="Calibri"/>
              </a:rPr>
              <a:t> 2024, CW had not responded to Crescent  successor inquiries</a:t>
            </a:r>
            <a:endParaRPr sz="1600">
              <a:solidFill>
                <a:schemeClr val="dk1"/>
              </a:solidFill>
              <a:latin typeface="Calibri"/>
              <a:ea typeface="Calibri"/>
              <a:cs typeface="Calibri"/>
              <a:sym typeface="Calibri"/>
            </a:endParaRPr>
          </a:p>
          <a:p>
            <a:pPr indent="-330200" lvl="0" marL="457200" marR="0" rtl="0" algn="l">
              <a:lnSpc>
                <a:spcPct val="9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CWS intends to install communication towers on two well lots in The POA</a:t>
            </a:r>
            <a:endParaRPr sz="16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g208ef7ad7f3_0_0"/>
          <p:cNvSpPr txBox="1"/>
          <p:nvPr/>
        </p:nvSpPr>
        <p:spPr>
          <a:xfrm>
            <a:off x="8488375" y="6292146"/>
            <a:ext cx="443400" cy="46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accent1"/>
                </a:solidFill>
                <a:latin typeface="Calibri"/>
                <a:ea typeface="Calibri"/>
                <a:cs typeface="Calibri"/>
                <a:sym typeface="Calibri"/>
              </a:rPr>
              <a:t>4</a:t>
            </a:r>
            <a:r>
              <a:rPr lang="en-US" sz="1800">
                <a:solidFill>
                  <a:schemeClr val="accent1"/>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cxnSp>
        <p:nvCxnSpPr>
          <p:cNvPr id="901" name="Google Shape;901;g208ef7ad7f3_0_0"/>
          <p:cNvCxnSpPr/>
          <p:nvPr/>
        </p:nvCxnSpPr>
        <p:spPr>
          <a:xfrm>
            <a:off x="-8" y="10813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902" name="Google Shape;902;g208ef7ad7f3_0_0"/>
          <p:cNvSpPr txBox="1"/>
          <p:nvPr/>
        </p:nvSpPr>
        <p:spPr>
          <a:xfrm>
            <a:off x="5351365" y="117781"/>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903" name="Google Shape;903;g208ef7ad7f3_0_0"/>
          <p:cNvPicPr preferRelativeResize="0"/>
          <p:nvPr/>
        </p:nvPicPr>
        <p:blipFill rotWithShape="1">
          <a:blip r:embed="rId3">
            <a:alphaModFix/>
          </a:blip>
          <a:srcRect b="0" l="0" r="0" t="0"/>
          <a:stretch/>
        </p:blipFill>
        <p:spPr>
          <a:xfrm>
            <a:off x="121920" y="152236"/>
            <a:ext cx="2095502" cy="467221"/>
          </a:xfrm>
          <a:prstGeom prst="rect">
            <a:avLst/>
          </a:prstGeom>
          <a:noFill/>
          <a:ln>
            <a:noFill/>
          </a:ln>
        </p:spPr>
      </p:pic>
      <p:sp>
        <p:nvSpPr>
          <p:cNvPr id="904" name="Google Shape;904;g208ef7ad7f3_0_0"/>
          <p:cNvSpPr/>
          <p:nvPr/>
        </p:nvSpPr>
        <p:spPr>
          <a:xfrm>
            <a:off x="3126162" y="63872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905" name="Google Shape;905;g208ef7ad7f3_0_0"/>
          <p:cNvSpPr txBox="1"/>
          <p:nvPr/>
        </p:nvSpPr>
        <p:spPr>
          <a:xfrm>
            <a:off x="304193" y="1465713"/>
            <a:ext cx="1267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cxnSp>
        <p:nvCxnSpPr>
          <p:cNvPr id="906" name="Google Shape;906;g208ef7ad7f3_0_0"/>
          <p:cNvCxnSpPr/>
          <p:nvPr/>
        </p:nvCxnSpPr>
        <p:spPr>
          <a:xfrm>
            <a:off x="-8" y="1081346"/>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907" name="Google Shape;907;g208ef7ad7f3_0_0"/>
          <p:cNvSpPr txBox="1"/>
          <p:nvPr>
            <p:ph idx="1" type="body"/>
          </p:nvPr>
        </p:nvSpPr>
        <p:spPr>
          <a:xfrm>
            <a:off x="0" y="1345715"/>
            <a:ext cx="8535600" cy="2556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accent1"/>
              </a:buClr>
              <a:buSzPts val="3300"/>
              <a:buFont typeface="Arial"/>
              <a:buNone/>
            </a:pPr>
            <a:r>
              <a:t/>
            </a:r>
            <a:endParaRPr b="1" i="0" sz="2400" u="none" cap="none" strike="noStrike">
              <a:solidFill>
                <a:schemeClr val="accen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5400" u="none" cap="none" strike="noStrike">
                <a:solidFill>
                  <a:schemeClr val="accent1"/>
                </a:solidFill>
                <a:latin typeface="Arial"/>
                <a:ea typeface="Arial"/>
                <a:cs typeface="Arial"/>
                <a:sym typeface="Arial"/>
              </a:rPr>
              <a:t>Questions?</a:t>
            </a:r>
            <a:endParaRPr b="1" i="0" sz="5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2"/>
                                        </p:tgtEl>
                                        <p:attrNameLst>
                                          <p:attrName>style.visibility</p:attrName>
                                        </p:attrNameLst>
                                      </p:cBhvr>
                                      <p:to>
                                        <p:strVal val="visible"/>
                                      </p:to>
                                    </p:set>
                                    <p:animEffect filter="fade" transition="in">
                                      <p:cBhvr>
                                        <p:cTn dur="500"/>
                                        <p:tgtEl>
                                          <p:spTgt spid="9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1" name="Shape 911"/>
        <p:cNvGrpSpPr/>
        <p:nvPr/>
      </p:nvGrpSpPr>
      <p:grpSpPr>
        <a:xfrm>
          <a:off x="0" y="0"/>
          <a:ext cx="0" cy="0"/>
          <a:chOff x="0" y="0"/>
          <a:chExt cx="0" cy="0"/>
        </a:xfrm>
      </p:grpSpPr>
      <p:sp>
        <p:nvSpPr>
          <p:cNvPr id="912" name="Google Shape;912;p33"/>
          <p:cNvSpPr txBox="1"/>
          <p:nvPr>
            <p:ph idx="1" type="body"/>
          </p:nvPr>
        </p:nvSpPr>
        <p:spPr>
          <a:xfrm>
            <a:off x="3126175" y="3287000"/>
            <a:ext cx="5505600" cy="2727300"/>
          </a:xfrm>
          <a:prstGeom prst="rect">
            <a:avLst/>
          </a:prstGeom>
          <a:noFill/>
          <a:ln>
            <a:noFill/>
          </a:ln>
        </p:spPr>
        <p:txBody>
          <a:bodyPr anchorCtr="0" anchor="t" bIns="60950" lIns="121900" spcFirstLastPara="1" rIns="121900" wrap="square" tIns="60950">
            <a:noAutofit/>
          </a:bodyPr>
          <a:lstStyle/>
          <a:p>
            <a:pPr indent="-228594" lvl="0" marL="228594" rtl="0" algn="l">
              <a:lnSpc>
                <a:spcPct val="90000"/>
              </a:lnSpc>
              <a:spcBef>
                <a:spcPts val="0"/>
              </a:spcBef>
              <a:spcAft>
                <a:spcPts val="0"/>
              </a:spcAft>
              <a:buClr>
                <a:srgbClr val="1D3879"/>
              </a:buClr>
              <a:buSzPts val="2800"/>
              <a:buChar char="•"/>
            </a:pPr>
            <a:r>
              <a:rPr b="1" lang="en-US" sz="2800">
                <a:solidFill>
                  <a:srgbClr val="1D3879"/>
                </a:solidFill>
              </a:rPr>
              <a:t>WEBSITE: THEPOINTATLKN.COM</a:t>
            </a:r>
            <a:endParaRPr sz="2700">
              <a:solidFill>
                <a:srgbClr val="1D3879"/>
              </a:solidFill>
            </a:endParaRPr>
          </a:p>
          <a:p>
            <a:pPr indent="-228594" lvl="0" marL="228594" rtl="0" algn="l">
              <a:lnSpc>
                <a:spcPct val="90000"/>
              </a:lnSpc>
              <a:spcBef>
                <a:spcPts val="1000"/>
              </a:spcBef>
              <a:spcAft>
                <a:spcPts val="0"/>
              </a:spcAft>
              <a:buClr>
                <a:srgbClr val="1D3879"/>
              </a:buClr>
              <a:buSzPts val="2800"/>
              <a:buChar char="•"/>
            </a:pPr>
            <a:r>
              <a:rPr b="1" lang="en-US" sz="2800">
                <a:solidFill>
                  <a:srgbClr val="1D3879"/>
                </a:solidFill>
              </a:rPr>
              <a:t>E-MAIL: admin@hawthornemgmt.com</a:t>
            </a:r>
            <a:endParaRPr b="1" sz="2800">
              <a:solidFill>
                <a:srgbClr val="1D3879"/>
              </a:solidFill>
            </a:endParaRPr>
          </a:p>
          <a:p>
            <a:pPr indent="-228594" lvl="0" marL="228594" rtl="0" algn="l">
              <a:lnSpc>
                <a:spcPct val="90000"/>
              </a:lnSpc>
              <a:spcBef>
                <a:spcPts val="1000"/>
              </a:spcBef>
              <a:spcAft>
                <a:spcPts val="0"/>
              </a:spcAft>
              <a:buClr>
                <a:srgbClr val="1D3879"/>
              </a:buClr>
              <a:buSzPts val="2800"/>
              <a:buChar char="•"/>
            </a:pPr>
            <a:r>
              <a:rPr b="1" lang="en-US" sz="2800">
                <a:solidFill>
                  <a:srgbClr val="1D3879"/>
                </a:solidFill>
              </a:rPr>
              <a:t>PH. 704-377-0114</a:t>
            </a:r>
            <a:endParaRPr sz="2700">
              <a:solidFill>
                <a:srgbClr val="1D3879"/>
              </a:solidFill>
            </a:endParaRPr>
          </a:p>
        </p:txBody>
      </p:sp>
      <p:sp>
        <p:nvSpPr>
          <p:cNvPr id="913" name="Google Shape;913;p33"/>
          <p:cNvSpPr txBox="1"/>
          <p:nvPr>
            <p:ph type="title"/>
          </p:nvPr>
        </p:nvSpPr>
        <p:spPr>
          <a:xfrm>
            <a:off x="3965650" y="1427350"/>
            <a:ext cx="4326000" cy="1515900"/>
          </a:xfrm>
          <a:prstGeom prst="rect">
            <a:avLst/>
          </a:prstGeom>
          <a:noFill/>
          <a:ln>
            <a:noFill/>
          </a:ln>
        </p:spPr>
        <p:txBody>
          <a:bodyPr anchorCtr="0" anchor="ctr" bIns="60950" lIns="121900" spcFirstLastPara="1" rIns="121900" wrap="square" tIns="60950">
            <a:normAutofit/>
          </a:bodyPr>
          <a:lstStyle/>
          <a:p>
            <a:pPr indent="0" lvl="0" marL="0" rtl="0" algn="l">
              <a:lnSpc>
                <a:spcPct val="90000"/>
              </a:lnSpc>
              <a:spcBef>
                <a:spcPts val="0"/>
              </a:spcBef>
              <a:spcAft>
                <a:spcPts val="0"/>
              </a:spcAft>
              <a:buClr>
                <a:srgbClr val="1D3879"/>
              </a:buClr>
              <a:buSzPts val="3600"/>
              <a:buFont typeface="Calibri"/>
              <a:buNone/>
            </a:pPr>
            <a:r>
              <a:rPr b="1" lang="en-US" sz="3600">
                <a:solidFill>
                  <a:srgbClr val="1D3879"/>
                </a:solidFill>
                <a:latin typeface="Calibri"/>
                <a:ea typeface="Calibri"/>
                <a:cs typeface="Calibri"/>
                <a:sym typeface="Calibri"/>
              </a:rPr>
              <a:t>Questions?</a:t>
            </a:r>
            <a:br>
              <a:rPr b="1" lang="en-US" sz="3600">
                <a:solidFill>
                  <a:srgbClr val="011893"/>
                </a:solidFill>
                <a:latin typeface="Calibri"/>
                <a:ea typeface="Calibri"/>
                <a:cs typeface="Calibri"/>
                <a:sym typeface="Calibri"/>
              </a:rPr>
            </a:br>
            <a:r>
              <a:rPr b="1" lang="en-US" sz="3600">
                <a:solidFill>
                  <a:srgbClr val="1D3879"/>
                </a:solidFill>
                <a:latin typeface="Calibri"/>
                <a:ea typeface="Calibri"/>
                <a:cs typeface="Calibri"/>
                <a:sym typeface="Calibri"/>
              </a:rPr>
              <a:t>More Information?</a:t>
            </a:r>
            <a:endParaRPr/>
          </a:p>
        </p:txBody>
      </p:sp>
      <p:cxnSp>
        <p:nvCxnSpPr>
          <p:cNvPr id="914" name="Google Shape;914;p33"/>
          <p:cNvCxnSpPr/>
          <p:nvPr/>
        </p:nvCxnSpPr>
        <p:spPr>
          <a:xfrm>
            <a:off x="190042" y="508946"/>
            <a:ext cx="8758409" cy="0"/>
          </a:xfrm>
          <a:prstGeom prst="straightConnector1">
            <a:avLst/>
          </a:prstGeom>
          <a:noFill/>
          <a:ln cap="flat" cmpd="sng" w="9525">
            <a:solidFill>
              <a:srgbClr val="EBEBEB"/>
            </a:solidFill>
            <a:prstDash val="solid"/>
            <a:miter lim="800000"/>
            <a:headEnd len="sm" w="sm" type="none"/>
            <a:tailEnd len="sm" w="sm" type="none"/>
          </a:ln>
        </p:spPr>
      </p:cxnSp>
      <p:pic>
        <p:nvPicPr>
          <p:cNvPr id="915" name="Google Shape;915;p33"/>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pic>
        <p:nvPicPr>
          <p:cNvPr id="916" name="Google Shape;916;p33"/>
          <p:cNvPicPr preferRelativeResize="0"/>
          <p:nvPr/>
        </p:nvPicPr>
        <p:blipFill rotWithShape="1">
          <a:blip r:embed="rId4">
            <a:alphaModFix/>
          </a:blip>
          <a:srcRect b="0" l="0" r="0" t="0"/>
          <a:stretch/>
        </p:blipFill>
        <p:spPr>
          <a:xfrm>
            <a:off x="121925" y="919875"/>
            <a:ext cx="2376850" cy="5094450"/>
          </a:xfrm>
          <a:prstGeom prst="rect">
            <a:avLst/>
          </a:prstGeom>
          <a:noFill/>
          <a:ln>
            <a:noFill/>
          </a:ln>
        </p:spPr>
      </p:pic>
      <p:sp>
        <p:nvSpPr>
          <p:cNvPr id="917" name="Google Shape;917;p33"/>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918" name="Google Shape;918;p33"/>
          <p:cNvSpPr txBox="1"/>
          <p:nvPr/>
        </p:nvSpPr>
        <p:spPr>
          <a:xfrm>
            <a:off x="8488375" y="6292146"/>
            <a:ext cx="443400" cy="467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47</a:t>
            </a:r>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12">
                                            <p:txEl>
                                              <p:pRg end="0" st="0"/>
                                            </p:txEl>
                                          </p:spTgt>
                                        </p:tgtEl>
                                        <p:attrNameLst>
                                          <p:attrName>style.visibility</p:attrName>
                                        </p:attrNameLst>
                                      </p:cBhvr>
                                      <p:to>
                                        <p:strVal val="visible"/>
                                      </p:to>
                                    </p:set>
                                    <p:animEffect filter="fade" transition="in">
                                      <p:cBhvr>
                                        <p:cTn dur="1000"/>
                                        <p:tgtEl>
                                          <p:spTgt spid="91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2">
                                            <p:txEl>
                                              <p:pRg end="1" st="1"/>
                                            </p:txEl>
                                          </p:spTgt>
                                        </p:tgtEl>
                                        <p:attrNameLst>
                                          <p:attrName>style.visibility</p:attrName>
                                        </p:attrNameLst>
                                      </p:cBhvr>
                                      <p:to>
                                        <p:strVal val="visible"/>
                                      </p:to>
                                    </p:set>
                                    <p:animEffect filter="fade" transition="in">
                                      <p:cBhvr>
                                        <p:cTn dur="1000"/>
                                        <p:tgtEl>
                                          <p:spTgt spid="91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912">
                                            <p:txEl>
                                              <p:pRg end="2" st="2"/>
                                            </p:txEl>
                                          </p:spTgt>
                                        </p:tgtEl>
                                        <p:attrNameLst>
                                          <p:attrName>style.visibility</p:attrName>
                                        </p:attrNameLst>
                                      </p:cBhvr>
                                      <p:to>
                                        <p:strVal val="visible"/>
                                      </p:to>
                                    </p:set>
                                    <p:animEffect filter="fade" transition="in">
                                      <p:cBhvr>
                                        <p:cTn dur="1000"/>
                                        <p:tgtEl>
                                          <p:spTgt spid="9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35"/>
          <p:cNvSpPr txBox="1"/>
          <p:nvPr/>
        </p:nvSpPr>
        <p:spPr>
          <a:xfrm>
            <a:off x="8351516" y="6221234"/>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48</a:t>
            </a:r>
            <a:endParaRPr b="0" i="0" sz="1400" u="none" cap="none" strike="noStrike">
              <a:solidFill>
                <a:srgbClr val="000000"/>
              </a:solidFill>
              <a:latin typeface="Arial"/>
              <a:ea typeface="Arial"/>
              <a:cs typeface="Arial"/>
              <a:sym typeface="Arial"/>
            </a:endParaRPr>
          </a:p>
        </p:txBody>
      </p:sp>
      <p:cxnSp>
        <p:nvCxnSpPr>
          <p:cNvPr id="925" name="Google Shape;925;p35"/>
          <p:cNvCxnSpPr/>
          <p:nvPr/>
        </p:nvCxnSpPr>
        <p:spPr>
          <a:xfrm>
            <a:off x="190042" y="508946"/>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926" name="Google Shape;926;p35"/>
          <p:cNvSpPr txBox="1"/>
          <p:nvPr/>
        </p:nvSpPr>
        <p:spPr>
          <a:xfrm>
            <a:off x="5351365" y="117781"/>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927" name="Google Shape;927;p35"/>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pic>
        <p:nvPicPr>
          <p:cNvPr id="928" name="Google Shape;928;p35"/>
          <p:cNvPicPr preferRelativeResize="0"/>
          <p:nvPr/>
        </p:nvPicPr>
        <p:blipFill rotWithShape="1">
          <a:blip r:embed="rId4">
            <a:alphaModFix/>
          </a:blip>
          <a:srcRect b="0" l="0" r="0" t="0"/>
          <a:stretch/>
        </p:blipFill>
        <p:spPr>
          <a:xfrm>
            <a:off x="914400" y="1172359"/>
            <a:ext cx="7437120" cy="5113020"/>
          </a:xfrm>
          <a:prstGeom prst="rect">
            <a:avLst/>
          </a:prstGeom>
          <a:noFill/>
          <a:ln>
            <a:noFill/>
          </a:ln>
        </p:spPr>
      </p:pic>
      <p:sp>
        <p:nvSpPr>
          <p:cNvPr id="929" name="Google Shape;929;p35"/>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6"/>
                                        </p:tgtEl>
                                        <p:attrNameLst>
                                          <p:attrName>style.visibility</p:attrName>
                                        </p:attrNameLst>
                                      </p:cBhvr>
                                      <p:to>
                                        <p:strVal val="visible"/>
                                      </p:to>
                                    </p:set>
                                    <p:animEffect filter="fade" transition="in">
                                      <p:cBhvr>
                                        <p:cTn dur="500"/>
                                        <p:tgtEl>
                                          <p:spTgt spid="9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7"/>
          <p:cNvSpPr txBox="1"/>
          <p:nvPr>
            <p:ph type="title"/>
          </p:nvPr>
        </p:nvSpPr>
        <p:spPr>
          <a:xfrm>
            <a:off x="457200" y="0"/>
            <a:ext cx="8229600" cy="1143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300"/>
              <a:buFont typeface="Calibri"/>
              <a:buNone/>
            </a:pPr>
            <a:r>
              <a:rPr b="0" i="0" lang="en-US" sz="33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grpSp>
        <p:nvGrpSpPr>
          <p:cNvPr id="284" name="Google Shape;284;p7"/>
          <p:cNvGrpSpPr/>
          <p:nvPr/>
        </p:nvGrpSpPr>
        <p:grpSpPr>
          <a:xfrm>
            <a:off x="1295813" y="1694746"/>
            <a:ext cx="6704781" cy="3816293"/>
            <a:chOff x="0" y="0"/>
            <a:chExt cx="6704781" cy="3816293"/>
          </a:xfrm>
        </p:grpSpPr>
        <p:sp>
          <p:nvSpPr>
            <p:cNvPr id="285" name="Google Shape;285;p7"/>
            <p:cNvSpPr/>
            <p:nvPr/>
          </p:nvSpPr>
          <p:spPr>
            <a:xfrm>
              <a:off x="0" y="0"/>
              <a:ext cx="2128242" cy="3816293"/>
            </a:xfrm>
            <a:prstGeom prst="roundRect">
              <a:avLst>
                <a:gd fmla="val 10000" name="adj"/>
              </a:avLst>
            </a:prstGeom>
            <a:solidFill>
              <a:schemeClr val="lt1"/>
            </a:solidFill>
            <a:ln cap="flat" cmpd="sng" w="9525">
              <a:solidFill>
                <a:srgbClr val="323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7"/>
            <p:cNvSpPr txBox="1"/>
            <p:nvPr/>
          </p:nvSpPr>
          <p:spPr>
            <a:xfrm>
              <a:off x="0" y="0"/>
              <a:ext cx="2128200" cy="1144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accent3"/>
                </a:buClr>
                <a:buSzPts val="2400"/>
                <a:buFont typeface="Garamond"/>
                <a:buNone/>
              </a:pPr>
              <a:r>
                <a:rPr b="1" i="0" lang="en-US" sz="2400" u="none" cap="none" strike="noStrike">
                  <a:solidFill>
                    <a:schemeClr val="accent3"/>
                  </a:solidFill>
                  <a:latin typeface="Garamond"/>
                  <a:ea typeface="Garamond"/>
                  <a:cs typeface="Garamond"/>
                  <a:sym typeface="Garamond"/>
                </a:rPr>
                <a:t>Shaw Tate</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840"/>
                </a:spcBef>
                <a:spcAft>
                  <a:spcPts val="0"/>
                </a:spcAft>
                <a:buClr>
                  <a:schemeClr val="accent3"/>
                </a:buClr>
                <a:buSzPts val="2200"/>
                <a:buFont typeface="Garamond"/>
                <a:buNone/>
              </a:pPr>
              <a:r>
                <a:rPr b="1" i="0" lang="en-US" sz="2200" u="none" cap="none" strike="noStrike">
                  <a:solidFill>
                    <a:schemeClr val="accent3"/>
                  </a:solidFill>
                  <a:latin typeface="Garamond"/>
                  <a:ea typeface="Garamond"/>
                  <a:cs typeface="Garamond"/>
                  <a:sym typeface="Garamond"/>
                </a:rPr>
                <a:t>(The Declarant)</a:t>
              </a:r>
              <a:endParaRPr b="0" i="0" sz="1400" u="none" cap="none" strike="noStrike">
                <a:solidFill>
                  <a:srgbClr val="000000"/>
                </a:solidFill>
                <a:latin typeface="Arial"/>
                <a:ea typeface="Arial"/>
                <a:cs typeface="Arial"/>
                <a:sym typeface="Arial"/>
              </a:endParaRPr>
            </a:p>
          </p:txBody>
        </p:sp>
        <p:sp>
          <p:nvSpPr>
            <p:cNvPr id="287" name="Google Shape;287;p7"/>
            <p:cNvSpPr/>
            <p:nvPr/>
          </p:nvSpPr>
          <p:spPr>
            <a:xfrm>
              <a:off x="213642" y="1146005"/>
              <a:ext cx="1702593" cy="1150664"/>
            </a:xfrm>
            <a:prstGeom prst="roundRect">
              <a:avLst>
                <a:gd fmla="val 10000" name="adj"/>
              </a:avLst>
            </a:prstGeom>
            <a:solidFill>
              <a:srgbClr val="4E92E5"/>
            </a:solidFill>
            <a:ln cap="flat" cmpd="sng" w="12700">
              <a:solidFill>
                <a:srgbClr val="4E92E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7"/>
            <p:cNvSpPr txBox="1"/>
            <p:nvPr/>
          </p:nvSpPr>
          <p:spPr>
            <a:xfrm>
              <a:off x="247344" y="1179707"/>
              <a:ext cx="1635189" cy="1083260"/>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New Lot Sales</a:t>
              </a:r>
              <a:endParaRPr b="1" i="0" sz="1400" u="none" cap="none" strike="noStrike">
                <a:solidFill>
                  <a:schemeClr val="lt1"/>
                </a:solidFill>
                <a:latin typeface="Garamond"/>
                <a:ea typeface="Garamond"/>
                <a:cs typeface="Garamond"/>
                <a:sym typeface="Garamond"/>
              </a:endParaRPr>
            </a:p>
          </p:txBody>
        </p:sp>
        <p:sp>
          <p:nvSpPr>
            <p:cNvPr id="289" name="Google Shape;289;p7"/>
            <p:cNvSpPr/>
            <p:nvPr/>
          </p:nvSpPr>
          <p:spPr>
            <a:xfrm>
              <a:off x="213642" y="2473695"/>
              <a:ext cx="1702593" cy="1150664"/>
            </a:xfrm>
            <a:prstGeom prst="roundRect">
              <a:avLst>
                <a:gd fmla="val 10000" name="adj"/>
              </a:avLst>
            </a:prstGeom>
            <a:solidFill>
              <a:srgbClr val="4E92E5"/>
            </a:solidFill>
            <a:ln cap="flat" cmpd="sng" w="12700">
              <a:solidFill>
                <a:srgbClr val="4E92E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7"/>
            <p:cNvSpPr txBox="1"/>
            <p:nvPr/>
          </p:nvSpPr>
          <p:spPr>
            <a:xfrm>
              <a:off x="247344" y="2507397"/>
              <a:ext cx="1635189" cy="1083260"/>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New Home Building</a:t>
              </a:r>
              <a:endParaRPr b="1" i="0" sz="1400" u="none" cap="none" strike="noStrike">
                <a:solidFill>
                  <a:schemeClr val="lt1"/>
                </a:solidFill>
                <a:latin typeface="Garamond"/>
                <a:ea typeface="Garamond"/>
                <a:cs typeface="Garamond"/>
                <a:sym typeface="Garamond"/>
              </a:endParaRPr>
            </a:p>
          </p:txBody>
        </p:sp>
        <p:sp>
          <p:nvSpPr>
            <p:cNvPr id="291" name="Google Shape;291;p7"/>
            <p:cNvSpPr/>
            <p:nvPr/>
          </p:nvSpPr>
          <p:spPr>
            <a:xfrm>
              <a:off x="2288678" y="0"/>
              <a:ext cx="2128242" cy="3816293"/>
            </a:xfrm>
            <a:prstGeom prst="roundRect">
              <a:avLst>
                <a:gd fmla="val 10000" name="adj"/>
              </a:avLst>
            </a:prstGeom>
            <a:solidFill>
              <a:schemeClr val="lt1"/>
            </a:solidFill>
            <a:ln cap="flat" cmpd="sng" w="9525">
              <a:solidFill>
                <a:srgbClr val="323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7"/>
            <p:cNvSpPr txBox="1"/>
            <p:nvPr/>
          </p:nvSpPr>
          <p:spPr>
            <a:xfrm>
              <a:off x="2288678" y="0"/>
              <a:ext cx="2128242" cy="1144887"/>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152A5A"/>
                </a:buClr>
                <a:buSzPts val="2400"/>
                <a:buFont typeface="Garamond"/>
                <a:buNone/>
              </a:pPr>
              <a:r>
                <a:rPr b="1" i="0" lang="en-US" sz="2400" u="none" cap="none" strike="noStrike">
                  <a:solidFill>
                    <a:srgbClr val="152A5A"/>
                  </a:solidFill>
                  <a:latin typeface="Garamond"/>
                  <a:ea typeface="Garamond"/>
                  <a:cs typeface="Garamond"/>
                  <a:sym typeface="Garamond"/>
                </a:rPr>
                <a:t>Point Owners Association (POA) Board</a:t>
              </a:r>
              <a:endParaRPr b="0" i="0" sz="1400" u="none" cap="none" strike="noStrike">
                <a:solidFill>
                  <a:srgbClr val="000000"/>
                </a:solidFill>
                <a:latin typeface="Arial"/>
                <a:ea typeface="Arial"/>
                <a:cs typeface="Arial"/>
                <a:sym typeface="Arial"/>
              </a:endParaRPr>
            </a:p>
          </p:txBody>
        </p:sp>
        <p:sp>
          <p:nvSpPr>
            <p:cNvPr id="293" name="Google Shape;293;p7"/>
            <p:cNvSpPr/>
            <p:nvPr/>
          </p:nvSpPr>
          <p:spPr>
            <a:xfrm>
              <a:off x="2362196" y="1062201"/>
              <a:ext cx="1981206" cy="616211"/>
            </a:xfrm>
            <a:prstGeom prst="roundRect">
              <a:avLst>
                <a:gd fmla="val 10000" name="adj"/>
              </a:avLst>
            </a:prstGeom>
            <a:solidFill>
              <a:srgbClr val="152A5A"/>
            </a:solidFill>
            <a:ln cap="flat" cmpd="sng" w="12700">
              <a:solidFill>
                <a:srgbClr val="323F4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7"/>
            <p:cNvSpPr txBox="1"/>
            <p:nvPr/>
          </p:nvSpPr>
          <p:spPr>
            <a:xfrm>
              <a:off x="2380244" y="1080249"/>
              <a:ext cx="1945110" cy="58011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Adherence to CCRs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42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(Conditions, Covenants &amp; Restrictions)</a:t>
              </a:r>
              <a:endParaRPr b="0" i="0" sz="1400" u="none" cap="none" strike="noStrike">
                <a:solidFill>
                  <a:srgbClr val="000000"/>
                </a:solidFill>
                <a:latin typeface="Arial"/>
                <a:ea typeface="Arial"/>
                <a:cs typeface="Arial"/>
                <a:sym typeface="Arial"/>
              </a:endParaRPr>
            </a:p>
          </p:txBody>
        </p:sp>
        <p:sp>
          <p:nvSpPr>
            <p:cNvPr id="295" name="Google Shape;295;p7"/>
            <p:cNvSpPr/>
            <p:nvPr/>
          </p:nvSpPr>
          <p:spPr>
            <a:xfrm>
              <a:off x="2362196" y="1721931"/>
              <a:ext cx="1981206" cy="616211"/>
            </a:xfrm>
            <a:prstGeom prst="roundRect">
              <a:avLst>
                <a:gd fmla="val 10000" name="adj"/>
              </a:avLst>
            </a:prstGeom>
            <a:solidFill>
              <a:srgbClr val="152A5A"/>
            </a:solidFill>
            <a:ln cap="flat" cmpd="sng" w="12700">
              <a:solidFill>
                <a:srgbClr val="323F4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7"/>
            <p:cNvSpPr txBox="1"/>
            <p:nvPr/>
          </p:nvSpPr>
          <p:spPr>
            <a:xfrm>
              <a:off x="2380244" y="1739979"/>
              <a:ext cx="1945110" cy="58011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Establish and Collect Assessments</a:t>
              </a:r>
              <a:endParaRPr b="0" i="0" sz="1400" u="none" cap="none" strike="noStrike">
                <a:solidFill>
                  <a:srgbClr val="000000"/>
                </a:solidFill>
                <a:latin typeface="Arial"/>
                <a:ea typeface="Arial"/>
                <a:cs typeface="Arial"/>
                <a:sym typeface="Arial"/>
              </a:endParaRPr>
            </a:p>
          </p:txBody>
        </p:sp>
        <p:sp>
          <p:nvSpPr>
            <p:cNvPr id="297" name="Google Shape;297;p7"/>
            <p:cNvSpPr/>
            <p:nvPr/>
          </p:nvSpPr>
          <p:spPr>
            <a:xfrm>
              <a:off x="2375289" y="2381661"/>
              <a:ext cx="1981206" cy="616211"/>
            </a:xfrm>
            <a:prstGeom prst="roundRect">
              <a:avLst>
                <a:gd fmla="val 10000" name="adj"/>
              </a:avLst>
            </a:prstGeom>
            <a:solidFill>
              <a:srgbClr val="152A5A"/>
            </a:solidFill>
            <a:ln cap="flat" cmpd="sng" w="12700">
              <a:solidFill>
                <a:srgbClr val="323F4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7"/>
            <p:cNvSpPr txBox="1"/>
            <p:nvPr/>
          </p:nvSpPr>
          <p:spPr>
            <a:xfrm>
              <a:off x="2393337" y="2399709"/>
              <a:ext cx="1945110" cy="58011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Maintain Community (Including Common Space and the Village Green)</a:t>
              </a:r>
              <a:endParaRPr b="0" i="0" sz="1400" u="none" cap="none" strike="noStrike">
                <a:solidFill>
                  <a:srgbClr val="000000"/>
                </a:solidFill>
                <a:latin typeface="Arial"/>
                <a:ea typeface="Arial"/>
                <a:cs typeface="Arial"/>
                <a:sym typeface="Arial"/>
              </a:endParaRPr>
            </a:p>
          </p:txBody>
        </p:sp>
        <p:sp>
          <p:nvSpPr>
            <p:cNvPr id="299" name="Google Shape;299;p7"/>
            <p:cNvSpPr/>
            <p:nvPr/>
          </p:nvSpPr>
          <p:spPr>
            <a:xfrm>
              <a:off x="2362196" y="3048772"/>
              <a:ext cx="1981206" cy="616211"/>
            </a:xfrm>
            <a:prstGeom prst="roundRect">
              <a:avLst>
                <a:gd fmla="val 10000" name="adj"/>
              </a:avLst>
            </a:prstGeom>
            <a:solidFill>
              <a:srgbClr val="152A5A"/>
            </a:solidFill>
            <a:ln cap="flat" cmpd="sng" w="12700">
              <a:solidFill>
                <a:srgbClr val="323F4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7"/>
            <p:cNvSpPr txBox="1"/>
            <p:nvPr/>
          </p:nvSpPr>
          <p:spPr>
            <a:xfrm>
              <a:off x="2380244" y="3066820"/>
              <a:ext cx="1945110" cy="580115"/>
            </a:xfrm>
            <a:prstGeom prst="rect">
              <a:avLst/>
            </a:prstGeom>
            <a:noFill/>
            <a:ln>
              <a:noFill/>
            </a:ln>
          </p:spPr>
          <p:txBody>
            <a:bodyPr anchorCtr="0" anchor="ctr" bIns="22850" lIns="30475" spcFirstLastPara="1" rIns="30475" wrap="square" tIns="22850">
              <a:noAutofit/>
            </a:bodyPr>
            <a:lstStyle/>
            <a:p>
              <a:pPr indent="0" lvl="0" marL="0" marR="0" rtl="0" algn="ctr">
                <a:lnSpc>
                  <a:spcPct val="90000"/>
                </a:lnSpc>
                <a:spcBef>
                  <a:spcPts val="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Existing Home AChC</a:t>
              </a:r>
              <a:endParaRPr b="1" i="0" sz="1200" u="none" cap="none" strike="noStrike">
                <a:solidFill>
                  <a:schemeClr val="lt1"/>
                </a:solidFill>
                <a:latin typeface="Garamond"/>
                <a:ea typeface="Garamond"/>
                <a:cs typeface="Garamond"/>
                <a:sym typeface="Garamond"/>
              </a:endParaRPr>
            </a:p>
            <a:p>
              <a:pPr indent="0" lvl="0" marL="0" marR="0" rtl="0" algn="ctr">
                <a:lnSpc>
                  <a:spcPct val="90000"/>
                </a:lnSpc>
                <a:spcBef>
                  <a:spcPts val="420"/>
                </a:spcBef>
                <a:spcAft>
                  <a:spcPts val="0"/>
                </a:spcAft>
                <a:buClr>
                  <a:schemeClr val="lt1"/>
                </a:buClr>
                <a:buSzPts val="1200"/>
                <a:buFont typeface="Garamond"/>
                <a:buNone/>
              </a:pPr>
              <a:r>
                <a:rPr b="1" i="0" lang="en-US" sz="1200" u="none" cap="none" strike="noStrike">
                  <a:solidFill>
                    <a:schemeClr val="lt1"/>
                  </a:solidFill>
                  <a:latin typeface="Garamond"/>
                  <a:ea typeface="Garamond"/>
                  <a:cs typeface="Garamond"/>
                  <a:sym typeface="Garamond"/>
                </a:rPr>
                <a:t>(Architectural Change Committee)</a:t>
              </a:r>
              <a:endParaRPr b="0" i="0" sz="1400" u="none" cap="none" strike="noStrike">
                <a:solidFill>
                  <a:srgbClr val="000000"/>
                </a:solidFill>
                <a:latin typeface="Arial"/>
                <a:ea typeface="Arial"/>
                <a:cs typeface="Arial"/>
                <a:sym typeface="Arial"/>
              </a:endParaRPr>
            </a:p>
          </p:txBody>
        </p:sp>
        <p:sp>
          <p:nvSpPr>
            <p:cNvPr id="301" name="Google Shape;301;p7"/>
            <p:cNvSpPr/>
            <p:nvPr/>
          </p:nvSpPr>
          <p:spPr>
            <a:xfrm>
              <a:off x="4576539" y="0"/>
              <a:ext cx="2128242" cy="3816293"/>
            </a:xfrm>
            <a:prstGeom prst="roundRect">
              <a:avLst>
                <a:gd fmla="val 10000" name="adj"/>
              </a:avLst>
            </a:prstGeom>
            <a:solidFill>
              <a:schemeClr val="lt1"/>
            </a:solidFill>
            <a:ln cap="flat" cmpd="sng" w="9525">
              <a:solidFill>
                <a:srgbClr val="323F4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7"/>
            <p:cNvSpPr txBox="1"/>
            <p:nvPr/>
          </p:nvSpPr>
          <p:spPr>
            <a:xfrm>
              <a:off x="4576539" y="0"/>
              <a:ext cx="2128200" cy="1144800"/>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7B7E"/>
                </a:buClr>
                <a:buSzPts val="2400"/>
                <a:buFont typeface="Garamond"/>
                <a:buNone/>
              </a:pPr>
              <a:r>
                <a:rPr b="1" i="0" lang="en-US" sz="2400" u="none" cap="none" strike="noStrike">
                  <a:solidFill>
                    <a:srgbClr val="007B7E"/>
                  </a:solidFill>
                  <a:latin typeface="Garamond"/>
                  <a:ea typeface="Garamond"/>
                  <a:cs typeface="Garamond"/>
                  <a:sym typeface="Garamond"/>
                </a:rPr>
                <a:t>Trump National Golf Club (TNGC)</a:t>
              </a:r>
              <a:endParaRPr b="0" i="0" sz="1400" u="none" cap="none" strike="noStrike">
                <a:solidFill>
                  <a:srgbClr val="000000"/>
                </a:solidFill>
                <a:latin typeface="Arial"/>
                <a:ea typeface="Arial"/>
                <a:cs typeface="Arial"/>
                <a:sym typeface="Arial"/>
              </a:endParaRPr>
            </a:p>
          </p:txBody>
        </p:sp>
        <p:sp>
          <p:nvSpPr>
            <p:cNvPr id="303" name="Google Shape;303;p7"/>
            <p:cNvSpPr/>
            <p:nvPr/>
          </p:nvSpPr>
          <p:spPr>
            <a:xfrm>
              <a:off x="4789363" y="1144981"/>
              <a:ext cx="1702593" cy="555952"/>
            </a:xfrm>
            <a:prstGeom prst="roundRect">
              <a:avLst>
                <a:gd fmla="val 10000" name="adj"/>
              </a:avLst>
            </a:prstGeom>
            <a:solidFill>
              <a:srgbClr val="007B7E"/>
            </a:solidFill>
            <a:ln cap="flat" cmpd="sng" w="12700">
              <a:solidFill>
                <a:srgbClr val="007B7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7"/>
            <p:cNvSpPr txBox="1"/>
            <p:nvPr/>
          </p:nvSpPr>
          <p:spPr>
            <a:xfrm>
              <a:off x="4805646" y="1161264"/>
              <a:ext cx="1670027" cy="523386"/>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TNGC Tennis</a:t>
              </a:r>
              <a:endParaRPr b="1" i="0" sz="1900" u="none" cap="none" strike="noStrike">
                <a:solidFill>
                  <a:schemeClr val="lt1"/>
                </a:solidFill>
                <a:latin typeface="Garamond"/>
                <a:ea typeface="Garamond"/>
                <a:cs typeface="Garamond"/>
                <a:sym typeface="Garamond"/>
              </a:endParaRPr>
            </a:p>
          </p:txBody>
        </p:sp>
        <p:sp>
          <p:nvSpPr>
            <p:cNvPr id="305" name="Google Shape;305;p7"/>
            <p:cNvSpPr/>
            <p:nvPr/>
          </p:nvSpPr>
          <p:spPr>
            <a:xfrm>
              <a:off x="4789363" y="1786464"/>
              <a:ext cx="1702593" cy="555952"/>
            </a:xfrm>
            <a:prstGeom prst="roundRect">
              <a:avLst>
                <a:gd fmla="val 10000" name="adj"/>
              </a:avLst>
            </a:prstGeom>
            <a:solidFill>
              <a:srgbClr val="007B7E"/>
            </a:solidFill>
            <a:ln cap="flat" cmpd="sng" w="12700">
              <a:solidFill>
                <a:srgbClr val="007B7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7"/>
            <p:cNvSpPr txBox="1"/>
            <p:nvPr/>
          </p:nvSpPr>
          <p:spPr>
            <a:xfrm>
              <a:off x="4805646" y="1802747"/>
              <a:ext cx="1670027" cy="523386"/>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TNGC Pool</a:t>
              </a:r>
              <a:endParaRPr b="0" i="0" sz="1400" u="none" cap="none" strike="noStrike">
                <a:solidFill>
                  <a:srgbClr val="000000"/>
                </a:solidFill>
                <a:latin typeface="Arial"/>
                <a:ea typeface="Arial"/>
                <a:cs typeface="Arial"/>
                <a:sym typeface="Arial"/>
              </a:endParaRPr>
            </a:p>
          </p:txBody>
        </p:sp>
        <p:sp>
          <p:nvSpPr>
            <p:cNvPr id="307" name="Google Shape;307;p7"/>
            <p:cNvSpPr/>
            <p:nvPr/>
          </p:nvSpPr>
          <p:spPr>
            <a:xfrm>
              <a:off x="4789363" y="2427948"/>
              <a:ext cx="1702593" cy="555952"/>
            </a:xfrm>
            <a:prstGeom prst="roundRect">
              <a:avLst>
                <a:gd fmla="val 10000" name="adj"/>
              </a:avLst>
            </a:prstGeom>
            <a:solidFill>
              <a:srgbClr val="007B7E"/>
            </a:solidFill>
            <a:ln cap="flat" cmpd="sng" w="12700">
              <a:solidFill>
                <a:srgbClr val="007B7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7"/>
            <p:cNvSpPr txBox="1"/>
            <p:nvPr/>
          </p:nvSpPr>
          <p:spPr>
            <a:xfrm>
              <a:off x="4805646" y="2444231"/>
              <a:ext cx="1670027" cy="523386"/>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TNGC Golf Course</a:t>
              </a:r>
              <a:endParaRPr b="0" i="0" sz="1400" u="none" cap="none" strike="noStrike">
                <a:solidFill>
                  <a:srgbClr val="000000"/>
                </a:solidFill>
                <a:latin typeface="Arial"/>
                <a:ea typeface="Arial"/>
                <a:cs typeface="Arial"/>
                <a:sym typeface="Arial"/>
              </a:endParaRPr>
            </a:p>
          </p:txBody>
        </p:sp>
        <p:sp>
          <p:nvSpPr>
            <p:cNvPr id="309" name="Google Shape;309;p7"/>
            <p:cNvSpPr/>
            <p:nvPr/>
          </p:nvSpPr>
          <p:spPr>
            <a:xfrm>
              <a:off x="4789363" y="3069432"/>
              <a:ext cx="1702593" cy="555952"/>
            </a:xfrm>
            <a:prstGeom prst="roundRect">
              <a:avLst>
                <a:gd fmla="val 10000" name="adj"/>
              </a:avLst>
            </a:prstGeom>
            <a:solidFill>
              <a:srgbClr val="007B7E"/>
            </a:solidFill>
            <a:ln cap="flat" cmpd="sng" w="12700">
              <a:solidFill>
                <a:srgbClr val="007B7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7"/>
            <p:cNvSpPr txBox="1"/>
            <p:nvPr/>
          </p:nvSpPr>
          <p:spPr>
            <a:xfrm>
              <a:off x="4805646" y="3085715"/>
              <a:ext cx="1670027" cy="523386"/>
            </a:xfrm>
            <a:prstGeom prst="rect">
              <a:avLst/>
            </a:prstGeom>
            <a:noFill/>
            <a:ln>
              <a:noFill/>
            </a:ln>
          </p:spPr>
          <p:txBody>
            <a:bodyPr anchorCtr="0" anchor="ctr" bIns="26650" lIns="35550" spcFirstLastPara="1" rIns="35550" wrap="square" tIns="26650">
              <a:noAutofit/>
            </a:bodyPr>
            <a:lstStyle/>
            <a:p>
              <a:pPr indent="0" lvl="0" marL="0" marR="0" rtl="0" algn="ctr">
                <a:lnSpc>
                  <a:spcPct val="90000"/>
                </a:lnSpc>
                <a:spcBef>
                  <a:spcPts val="0"/>
                </a:spcBef>
                <a:spcAft>
                  <a:spcPts val="0"/>
                </a:spcAft>
                <a:buClr>
                  <a:schemeClr val="lt1"/>
                </a:buClr>
                <a:buSzPts val="1400"/>
                <a:buFont typeface="Garamond"/>
                <a:buNone/>
              </a:pPr>
              <a:r>
                <a:rPr b="1" i="0" lang="en-US" sz="1400" u="none" cap="none" strike="noStrike">
                  <a:solidFill>
                    <a:schemeClr val="lt1"/>
                  </a:solidFill>
                  <a:latin typeface="Garamond"/>
                  <a:ea typeface="Garamond"/>
                  <a:cs typeface="Garamond"/>
                  <a:sym typeface="Garamond"/>
                </a:rPr>
                <a:t>TNGC Ball Room</a:t>
              </a:r>
              <a:endParaRPr b="0" i="0" sz="1400" u="none" cap="none" strike="noStrike">
                <a:solidFill>
                  <a:srgbClr val="000000"/>
                </a:solidFill>
                <a:latin typeface="Arial"/>
                <a:ea typeface="Arial"/>
                <a:cs typeface="Arial"/>
                <a:sym typeface="Arial"/>
              </a:endParaRPr>
            </a:p>
          </p:txBody>
        </p:sp>
      </p:grpSp>
      <p:cxnSp>
        <p:nvCxnSpPr>
          <p:cNvPr id="311" name="Google Shape;311;p7"/>
          <p:cNvCxnSpPr/>
          <p:nvPr/>
        </p:nvCxnSpPr>
        <p:spPr>
          <a:xfrm>
            <a:off x="4648200" y="5219700"/>
            <a:ext cx="0" cy="466725"/>
          </a:xfrm>
          <a:prstGeom prst="straightConnector1">
            <a:avLst/>
          </a:prstGeom>
          <a:solidFill>
            <a:schemeClr val="accent1"/>
          </a:solidFill>
          <a:ln cap="flat" cmpd="sng" w="22225">
            <a:solidFill>
              <a:srgbClr val="CD4259"/>
            </a:solidFill>
            <a:prstDash val="dash"/>
            <a:round/>
            <a:headEnd len="sm" w="sm" type="none"/>
            <a:tailEnd len="sm" w="sm" type="none"/>
          </a:ln>
        </p:spPr>
      </p:cxnSp>
      <p:sp>
        <p:nvSpPr>
          <p:cNvPr id="312" name="Google Shape;312;p7"/>
          <p:cNvSpPr txBox="1"/>
          <p:nvPr/>
        </p:nvSpPr>
        <p:spPr>
          <a:xfrm>
            <a:off x="971175" y="585950"/>
            <a:ext cx="7196100" cy="798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300"/>
              <a:buFont typeface="Arial"/>
              <a:buNone/>
            </a:pPr>
            <a:r>
              <a:rPr b="1" i="0" lang="en-US" sz="4000" u="none" cap="none" strike="noStrike">
                <a:solidFill>
                  <a:schemeClr val="accent1"/>
                </a:solidFill>
                <a:latin typeface="Calibri"/>
                <a:ea typeface="Calibri"/>
                <a:cs typeface="Calibri"/>
                <a:sym typeface="Calibri"/>
              </a:rPr>
              <a:t>Three Parts of our Community</a:t>
            </a:r>
            <a:endParaRPr b="0" i="0" sz="2100" u="none" cap="none" strike="noStrike">
              <a:solidFill>
                <a:srgbClr val="000000"/>
              </a:solidFill>
              <a:latin typeface="Arial"/>
              <a:ea typeface="Arial"/>
              <a:cs typeface="Arial"/>
              <a:sym typeface="Arial"/>
            </a:endParaRPr>
          </a:p>
        </p:txBody>
      </p:sp>
      <p:cxnSp>
        <p:nvCxnSpPr>
          <p:cNvPr id="313" name="Google Shape;313;p7"/>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314" name="Google Shape;314;p7"/>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15" name="Google Shape;315;p7"/>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316" name="Google Shape;316;p7"/>
          <p:cNvSpPr txBox="1"/>
          <p:nvPr/>
        </p:nvSpPr>
        <p:spPr>
          <a:xfrm>
            <a:off x="8505166" y="6525709"/>
            <a:ext cx="44328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317" name="Google Shape;317;p7"/>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318" name="Google Shape;318;p7"/>
          <p:cNvSpPr txBox="1"/>
          <p:nvPr/>
        </p:nvSpPr>
        <p:spPr>
          <a:xfrm>
            <a:off x="2933000" y="5866150"/>
            <a:ext cx="3622800" cy="365100"/>
          </a:xfrm>
          <a:prstGeom prst="rect">
            <a:avLst/>
          </a:prstGeom>
          <a:solidFill>
            <a:srgbClr val="FFF2CC"/>
          </a:solidFill>
          <a:ln cap="flat" cmpd="sng" w="9525">
            <a:solidFill>
              <a:srgbClr val="22222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US"/>
              <a:t>867 Lots → 17 Remain Undeveloped</a:t>
            </a:r>
            <a:endParaRPr b="1"/>
          </a:p>
        </p:txBody>
      </p:sp>
      <p:sp>
        <p:nvSpPr>
          <p:cNvPr id="319" name="Google Shape;319;p7"/>
          <p:cNvSpPr/>
          <p:nvPr/>
        </p:nvSpPr>
        <p:spPr>
          <a:xfrm rot="5400000">
            <a:off x="2293450" y="5784000"/>
            <a:ext cx="335700" cy="276900"/>
          </a:xfrm>
          <a:prstGeom prst="bentUpArrow">
            <a:avLst>
              <a:gd fmla="val 25000" name="adj1"/>
              <a:gd fmla="val 25000" name="adj2"/>
              <a:gd fmla="val 25000" name="adj3"/>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500"/>
                                        <p:tgtEl>
                                          <p:spTgt spid="314"/>
                                        </p:tgtEl>
                                      </p:cBhvr>
                                    </p:animEffect>
                                  </p:childTnLst>
                                </p:cTn>
                              </p:par>
                              <p:par>
                                <p:cTn fill="hold" nodeType="withEffect" presetClass="entr" presetID="2" presetSubtype="4">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1000"/>
                                        <p:tgtEl>
                                          <p:spTgt spid="31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g264a9f12d08_0_6"/>
          <p:cNvPicPr preferRelativeResize="0"/>
          <p:nvPr/>
        </p:nvPicPr>
        <p:blipFill rotWithShape="1">
          <a:blip r:embed="rId3">
            <a:alphaModFix/>
          </a:blip>
          <a:srcRect b="49338" l="13197" r="18031" t="0"/>
          <a:stretch/>
        </p:blipFill>
        <p:spPr>
          <a:xfrm>
            <a:off x="121925" y="3532125"/>
            <a:ext cx="5705825" cy="2910299"/>
          </a:xfrm>
          <a:prstGeom prst="rect">
            <a:avLst/>
          </a:prstGeom>
          <a:noFill/>
          <a:ln cap="flat" cmpd="sng" w="9525">
            <a:solidFill>
              <a:schemeClr val="dk1"/>
            </a:solidFill>
            <a:prstDash val="solid"/>
            <a:round/>
            <a:headEnd len="sm" w="sm" type="none"/>
            <a:tailEnd len="sm" w="sm" type="none"/>
          </a:ln>
        </p:spPr>
      </p:pic>
      <p:sp>
        <p:nvSpPr>
          <p:cNvPr id="328" name="Google Shape;328;g264a9f12d08_0_6"/>
          <p:cNvSpPr/>
          <p:nvPr/>
        </p:nvSpPr>
        <p:spPr>
          <a:xfrm>
            <a:off x="2057400" y="228600"/>
            <a:ext cx="6553200" cy="506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329" name="Google Shape;329;g264a9f12d08_0_6"/>
          <p:cNvSpPr txBox="1"/>
          <p:nvPr/>
        </p:nvSpPr>
        <p:spPr>
          <a:xfrm>
            <a:off x="234575" y="500075"/>
            <a:ext cx="8769600" cy="8166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3300"/>
              <a:buFont typeface="Arial"/>
              <a:buNone/>
            </a:pPr>
            <a:r>
              <a:rPr b="1" i="0" lang="en-US" sz="3300" u="none" cap="none" strike="noStrike">
                <a:solidFill>
                  <a:schemeClr val="accent1"/>
                </a:solidFill>
                <a:latin typeface="Calibri"/>
                <a:ea typeface="Calibri"/>
                <a:cs typeface="Calibri"/>
                <a:sym typeface="Calibri"/>
              </a:rPr>
              <a:t>The CCR’s (Covenants, Conditions &amp; Restrictions)</a:t>
            </a:r>
            <a:endParaRPr b="0" i="0" sz="1400" u="none" cap="none" strike="noStrike">
              <a:solidFill>
                <a:srgbClr val="000000"/>
              </a:solidFill>
              <a:latin typeface="Arial"/>
              <a:ea typeface="Arial"/>
              <a:cs typeface="Arial"/>
              <a:sym typeface="Arial"/>
            </a:endParaRPr>
          </a:p>
        </p:txBody>
      </p:sp>
      <p:cxnSp>
        <p:nvCxnSpPr>
          <p:cNvPr id="330" name="Google Shape;330;g264a9f12d08_0_6"/>
          <p:cNvCxnSpPr/>
          <p:nvPr/>
        </p:nvCxnSpPr>
        <p:spPr>
          <a:xfrm>
            <a:off x="190042" y="585952"/>
            <a:ext cx="8758500" cy="0"/>
          </a:xfrm>
          <a:prstGeom prst="straightConnector1">
            <a:avLst/>
          </a:prstGeom>
          <a:noFill/>
          <a:ln cap="flat" cmpd="sng" w="9525">
            <a:solidFill>
              <a:schemeClr val="lt2"/>
            </a:solidFill>
            <a:prstDash val="solid"/>
            <a:miter lim="800000"/>
            <a:headEnd len="sm" w="sm" type="none"/>
            <a:tailEnd len="sm" w="sm" type="none"/>
          </a:ln>
        </p:spPr>
      </p:cxnSp>
      <p:sp>
        <p:nvSpPr>
          <p:cNvPr id="331" name="Google Shape;331;g264a9f12d08_0_6"/>
          <p:cNvSpPr txBox="1"/>
          <p:nvPr/>
        </p:nvSpPr>
        <p:spPr>
          <a:xfrm>
            <a:off x="5351365" y="194787"/>
            <a:ext cx="3792600" cy="391200"/>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32" name="Google Shape;332;g264a9f12d08_0_6"/>
          <p:cNvPicPr preferRelativeResize="0"/>
          <p:nvPr/>
        </p:nvPicPr>
        <p:blipFill rotWithShape="1">
          <a:blip r:embed="rId4">
            <a:alphaModFix/>
          </a:blip>
          <a:srcRect b="0" l="0" r="0" t="0"/>
          <a:stretch/>
        </p:blipFill>
        <p:spPr>
          <a:xfrm>
            <a:off x="121920" y="152236"/>
            <a:ext cx="2095502" cy="467221"/>
          </a:xfrm>
          <a:prstGeom prst="rect">
            <a:avLst/>
          </a:prstGeom>
          <a:noFill/>
          <a:ln>
            <a:noFill/>
          </a:ln>
        </p:spPr>
      </p:pic>
      <p:sp>
        <p:nvSpPr>
          <p:cNvPr id="333" name="Google Shape;333;g264a9f12d08_0_6"/>
          <p:cNvSpPr txBox="1"/>
          <p:nvPr>
            <p:ph idx="12" type="sldNum"/>
          </p:nvPr>
        </p:nvSpPr>
        <p:spPr>
          <a:xfrm>
            <a:off x="8505166" y="6525709"/>
            <a:ext cx="443400" cy="365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800"/>
              <a:buFont typeface="Arial"/>
              <a:buNone/>
            </a:pPr>
            <a:fld id="{00000000-1234-1234-1234-123412341234}" type="slidenum">
              <a:rPr lang="en-US"/>
              <a:t>‹#›</a:t>
            </a:fld>
            <a:endParaRPr/>
          </a:p>
        </p:txBody>
      </p:sp>
      <p:sp>
        <p:nvSpPr>
          <p:cNvPr id="334" name="Google Shape;334;g264a9f12d08_0_6"/>
          <p:cNvSpPr/>
          <p:nvPr/>
        </p:nvSpPr>
        <p:spPr>
          <a:xfrm>
            <a:off x="712323" y="1192650"/>
            <a:ext cx="8051700" cy="64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CD4259"/>
                </a:solidFill>
                <a:latin typeface="Calibri"/>
                <a:ea typeface="Calibri"/>
                <a:cs typeface="Calibri"/>
                <a:sym typeface="Calibri"/>
              </a:rPr>
              <a:t>The Board of Directors are required by NC law to </a:t>
            </a:r>
            <a:r>
              <a:rPr b="1" lang="en-US" sz="1800">
                <a:solidFill>
                  <a:srgbClr val="CD4259"/>
                </a:solidFill>
                <a:latin typeface="Calibri"/>
                <a:ea typeface="Calibri"/>
                <a:cs typeface="Calibri"/>
                <a:sym typeface="Calibri"/>
              </a:rPr>
              <a:t>apply</a:t>
            </a:r>
            <a:r>
              <a:rPr b="1" i="0" lang="en-US" sz="1800" u="none" cap="none" strike="noStrike">
                <a:solidFill>
                  <a:srgbClr val="CD4259"/>
                </a:solidFill>
                <a:latin typeface="Calibri"/>
                <a:ea typeface="Calibri"/>
                <a:cs typeface="Calibri"/>
                <a:sym typeface="Calibri"/>
              </a:rPr>
              <a:t> the CCRs as they are written, and ensure the CCRs are administered in a fair and equitable basis.</a:t>
            </a:r>
            <a:endParaRPr i="0" sz="1400" u="none" cap="none" strike="noStrike">
              <a:solidFill>
                <a:srgbClr val="000000"/>
              </a:solidFill>
              <a:latin typeface="Calibri"/>
              <a:ea typeface="Calibri"/>
              <a:cs typeface="Calibri"/>
              <a:sym typeface="Calibri"/>
            </a:endParaRPr>
          </a:p>
        </p:txBody>
      </p:sp>
      <p:sp>
        <p:nvSpPr>
          <p:cNvPr id="335" name="Google Shape;335;g264a9f12d08_0_6"/>
          <p:cNvSpPr/>
          <p:nvPr/>
        </p:nvSpPr>
        <p:spPr>
          <a:xfrm>
            <a:off x="1882650" y="4167860"/>
            <a:ext cx="664200" cy="365100"/>
          </a:xfrm>
          <a:prstGeom prst="ellipse">
            <a:avLst/>
          </a:prstGeom>
          <a:noFill/>
          <a:ln cap="flat" cmpd="sng" w="31750">
            <a:solidFill>
              <a:srgbClr val="CD42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36" name="Google Shape;336;g264a9f12d08_0_6"/>
          <p:cNvCxnSpPr/>
          <p:nvPr/>
        </p:nvCxnSpPr>
        <p:spPr>
          <a:xfrm>
            <a:off x="8851375" y="2098587"/>
            <a:ext cx="0" cy="1211700"/>
          </a:xfrm>
          <a:prstGeom prst="straightConnector1">
            <a:avLst/>
          </a:prstGeom>
          <a:noFill/>
          <a:ln cap="flat" cmpd="sng" w="31750">
            <a:solidFill>
              <a:srgbClr val="CD4259"/>
            </a:solidFill>
            <a:prstDash val="solid"/>
            <a:miter lim="800000"/>
            <a:headEnd len="sm" w="sm" type="none"/>
            <a:tailEnd len="med" w="med" type="triangle"/>
          </a:ln>
        </p:spPr>
      </p:cxnSp>
      <p:sp>
        <p:nvSpPr>
          <p:cNvPr id="337" name="Google Shape;337;g264a9f12d08_0_6"/>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pic>
        <p:nvPicPr>
          <p:cNvPr id="338" name="Google Shape;338;g264a9f12d08_0_6"/>
          <p:cNvPicPr preferRelativeResize="0"/>
          <p:nvPr/>
        </p:nvPicPr>
        <p:blipFill>
          <a:blip r:embed="rId5">
            <a:alphaModFix/>
          </a:blip>
          <a:stretch>
            <a:fillRect/>
          </a:stretch>
        </p:blipFill>
        <p:spPr>
          <a:xfrm>
            <a:off x="3814975" y="2098575"/>
            <a:ext cx="5133475" cy="3276575"/>
          </a:xfrm>
          <a:prstGeom prst="rect">
            <a:avLst/>
          </a:prstGeom>
          <a:noFill/>
          <a:ln cap="flat" cmpd="sng" w="9525">
            <a:solidFill>
              <a:schemeClr val="dk1"/>
            </a:solidFill>
            <a:prstDash val="solid"/>
            <a:round/>
            <a:headEnd len="sm" w="sm" type="none"/>
            <a:tailEnd len="sm" w="sm" type="none"/>
          </a:ln>
        </p:spPr>
      </p:pic>
      <p:cxnSp>
        <p:nvCxnSpPr>
          <p:cNvPr id="339" name="Google Shape;339;g264a9f12d08_0_6"/>
          <p:cNvCxnSpPr/>
          <p:nvPr/>
        </p:nvCxnSpPr>
        <p:spPr>
          <a:xfrm>
            <a:off x="7395000" y="1785375"/>
            <a:ext cx="414000" cy="313200"/>
          </a:xfrm>
          <a:prstGeom prst="straightConnector1">
            <a:avLst/>
          </a:prstGeom>
          <a:noFill/>
          <a:ln cap="flat" cmpd="sng" w="19050">
            <a:solidFill>
              <a:srgbClr val="FF0000"/>
            </a:solidFill>
            <a:prstDash val="solid"/>
            <a:round/>
            <a:headEnd len="med" w="med" type="none"/>
            <a:tailEnd len="med" w="med" type="triangle"/>
          </a:ln>
        </p:spPr>
      </p:cxnSp>
      <p:cxnSp>
        <p:nvCxnSpPr>
          <p:cNvPr id="340" name="Google Shape;340;g264a9f12d08_0_6"/>
          <p:cNvCxnSpPr/>
          <p:nvPr/>
        </p:nvCxnSpPr>
        <p:spPr>
          <a:xfrm>
            <a:off x="4683375" y="4840000"/>
            <a:ext cx="414000" cy="313200"/>
          </a:xfrm>
          <a:prstGeom prst="straightConnector1">
            <a:avLst/>
          </a:prstGeom>
          <a:noFill/>
          <a:ln cap="flat" cmpd="sng" w="19050">
            <a:solidFill>
              <a:srgbClr val="FF0000"/>
            </a:solidFill>
            <a:prstDash val="solid"/>
            <a:round/>
            <a:headEnd len="med" w="med" type="none"/>
            <a:tailEnd len="med" w="med" type="triangle"/>
          </a:ln>
        </p:spPr>
      </p:cxnSp>
      <p:cxnSp>
        <p:nvCxnSpPr>
          <p:cNvPr id="341" name="Google Shape;341;g264a9f12d08_0_6"/>
          <p:cNvCxnSpPr/>
          <p:nvPr/>
        </p:nvCxnSpPr>
        <p:spPr>
          <a:xfrm>
            <a:off x="1509150" y="3996700"/>
            <a:ext cx="414000" cy="313200"/>
          </a:xfrm>
          <a:prstGeom prst="straightConnector1">
            <a:avLst/>
          </a:prstGeom>
          <a:noFill/>
          <a:ln cap="flat" cmpd="sng" w="19050">
            <a:solidFill>
              <a:srgbClr val="FF0000"/>
            </a:solidFill>
            <a:prstDash val="solid"/>
            <a:round/>
            <a:headEnd len="med" w="med" type="none"/>
            <a:tailEnd len="med" w="med" type="triangle"/>
          </a:ln>
        </p:spPr>
      </p:cxnSp>
      <p:cxnSp>
        <p:nvCxnSpPr>
          <p:cNvPr id="342" name="Google Shape;342;g264a9f12d08_0_6"/>
          <p:cNvCxnSpPr/>
          <p:nvPr/>
        </p:nvCxnSpPr>
        <p:spPr>
          <a:xfrm>
            <a:off x="1803425" y="5061950"/>
            <a:ext cx="414000" cy="313200"/>
          </a:xfrm>
          <a:prstGeom prst="straightConnector1">
            <a:avLst/>
          </a:prstGeom>
          <a:noFill/>
          <a:ln cap="flat" cmpd="sng" w="19050">
            <a:solidFill>
              <a:srgbClr val="FF0000"/>
            </a:solidFill>
            <a:prstDash val="solid"/>
            <a:round/>
            <a:headEnd len="med" w="med" type="none"/>
            <a:tailEnd len="med" w="med" type="triangle"/>
          </a:ln>
        </p:spPr>
      </p:cxnSp>
      <p:sp>
        <p:nvSpPr>
          <p:cNvPr id="343" name="Google Shape;343;g264a9f12d08_0_6"/>
          <p:cNvSpPr txBox="1"/>
          <p:nvPr/>
        </p:nvSpPr>
        <p:spPr>
          <a:xfrm>
            <a:off x="190050" y="2145338"/>
            <a:ext cx="2758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000">
                <a:latin typeface="Calibri"/>
                <a:ea typeface="Calibri"/>
                <a:cs typeface="Calibri"/>
                <a:sym typeface="Calibri"/>
              </a:rPr>
              <a:t>Community Website</a:t>
            </a:r>
            <a:endParaRPr b="1" sz="2000">
              <a:latin typeface="Calibri"/>
              <a:ea typeface="Calibri"/>
              <a:cs typeface="Calibri"/>
              <a:sym typeface="Calibri"/>
            </a:endParaRPr>
          </a:p>
        </p:txBody>
      </p:sp>
      <p:sp>
        <p:nvSpPr>
          <p:cNvPr id="344" name="Google Shape;344;g264a9f12d08_0_6"/>
          <p:cNvSpPr txBox="1"/>
          <p:nvPr/>
        </p:nvSpPr>
        <p:spPr>
          <a:xfrm>
            <a:off x="6371400" y="6019250"/>
            <a:ext cx="2461200" cy="64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600">
                <a:latin typeface="Calibri"/>
                <a:ea typeface="Calibri"/>
                <a:cs typeface="Calibri"/>
                <a:sym typeface="Calibri"/>
              </a:rPr>
              <a:t>Hawthorne Management Website</a:t>
            </a:r>
            <a:endParaRPr b="1" sz="1600">
              <a:latin typeface="Calibri"/>
              <a:ea typeface="Calibri"/>
              <a:cs typeface="Calibri"/>
              <a:sym typeface="Calibri"/>
            </a:endParaRPr>
          </a:p>
        </p:txBody>
      </p:sp>
      <p:sp>
        <p:nvSpPr>
          <p:cNvPr id="345" name="Google Shape;345;g264a9f12d08_0_6"/>
          <p:cNvSpPr/>
          <p:nvPr/>
        </p:nvSpPr>
        <p:spPr>
          <a:xfrm rot="-10796144">
            <a:off x="7274100" y="5480398"/>
            <a:ext cx="534900" cy="5856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6" name="Google Shape;346;g264a9f12d08_0_6"/>
          <p:cNvSpPr/>
          <p:nvPr/>
        </p:nvSpPr>
        <p:spPr>
          <a:xfrm>
            <a:off x="1347750" y="2663700"/>
            <a:ext cx="534900" cy="724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8"/>
          <p:cNvSpPr txBox="1"/>
          <p:nvPr>
            <p:ph idx="4" type="body"/>
          </p:nvPr>
        </p:nvSpPr>
        <p:spPr>
          <a:xfrm>
            <a:off x="1426750" y="1851800"/>
            <a:ext cx="6285000" cy="4560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2100" u="sng">
                <a:solidFill>
                  <a:schemeClr val="dk1"/>
                </a:solidFill>
              </a:rPr>
              <a:t>CO</a:t>
            </a:r>
            <a:r>
              <a:rPr b="1" lang="en-US" sz="2100" u="sng">
                <a:solidFill>
                  <a:schemeClr val="dk1"/>
                </a:solidFill>
              </a:rPr>
              <a:t>MMITTEE</a:t>
            </a:r>
            <a:r>
              <a:rPr lang="en-US" sz="1900">
                <a:solidFill>
                  <a:schemeClr val="dk1"/>
                </a:solidFill>
              </a:rPr>
              <a:t>             	</a:t>
            </a:r>
            <a:r>
              <a:rPr b="1" lang="en-US" sz="2100" u="sng">
                <a:solidFill>
                  <a:schemeClr val="dk1"/>
                </a:solidFill>
              </a:rPr>
              <a:t>CHAIRMAN/ COMMITTEE LEAD(S)</a:t>
            </a:r>
            <a:endParaRPr sz="1650"/>
          </a:p>
          <a:p>
            <a:pPr indent="0" lvl="0" marL="0" rtl="0" algn="l">
              <a:lnSpc>
                <a:spcPct val="90000"/>
              </a:lnSpc>
              <a:spcBef>
                <a:spcPts val="750"/>
              </a:spcBef>
              <a:spcAft>
                <a:spcPts val="0"/>
              </a:spcAft>
              <a:buClr>
                <a:schemeClr val="dk1"/>
              </a:buClr>
              <a:buSzPts val="1600"/>
              <a:buNone/>
            </a:pPr>
            <a:r>
              <a:rPr lang="en-US" sz="1900">
                <a:solidFill>
                  <a:schemeClr val="dk1"/>
                </a:solidFill>
              </a:rPr>
              <a:t> Architectural			</a:t>
            </a:r>
            <a:r>
              <a:rPr lang="en-US" sz="2100">
                <a:solidFill>
                  <a:schemeClr val="dk1"/>
                </a:solidFill>
              </a:rPr>
              <a:t>Ken Foster</a:t>
            </a:r>
            <a:endParaRPr sz="1850"/>
          </a:p>
          <a:p>
            <a:pPr indent="0" lvl="0" marL="0" rtl="0" algn="l">
              <a:lnSpc>
                <a:spcPct val="90000"/>
              </a:lnSpc>
              <a:spcBef>
                <a:spcPts val="750"/>
              </a:spcBef>
              <a:spcAft>
                <a:spcPts val="0"/>
              </a:spcAft>
              <a:buClr>
                <a:schemeClr val="dk1"/>
              </a:buClr>
              <a:buSzPts val="1600"/>
              <a:buNone/>
            </a:pPr>
            <a:r>
              <a:rPr lang="en-US" sz="2100">
                <a:solidFill>
                  <a:schemeClr val="dk1"/>
                </a:solidFill>
              </a:rPr>
              <a:t>Communications		Terry Ravas, Lori Smith-Patrick, </a:t>
            </a:r>
            <a:endParaRPr sz="2100">
              <a:solidFill>
                <a:schemeClr val="dk1"/>
              </a:solidFill>
            </a:endParaRPr>
          </a:p>
          <a:p>
            <a:pPr indent="457200" lvl="0" marL="1828800" rtl="0" algn="l">
              <a:lnSpc>
                <a:spcPct val="90000"/>
              </a:lnSpc>
              <a:spcBef>
                <a:spcPts val="750"/>
              </a:spcBef>
              <a:spcAft>
                <a:spcPts val="0"/>
              </a:spcAft>
              <a:buClr>
                <a:schemeClr val="dk1"/>
              </a:buClr>
              <a:buSzPts val="1600"/>
              <a:buNone/>
            </a:pPr>
            <a:r>
              <a:rPr lang="en-US" sz="2100">
                <a:solidFill>
                  <a:schemeClr val="dk1"/>
                </a:solidFill>
              </a:rPr>
              <a:t>Shauna Yardley	</a:t>
            </a:r>
            <a:endParaRPr sz="1850"/>
          </a:p>
          <a:p>
            <a:pPr indent="0" lvl="0" marL="0" rtl="0" algn="l">
              <a:lnSpc>
                <a:spcPct val="90000"/>
              </a:lnSpc>
              <a:spcBef>
                <a:spcPts val="750"/>
              </a:spcBef>
              <a:spcAft>
                <a:spcPts val="0"/>
              </a:spcAft>
              <a:buClr>
                <a:schemeClr val="dk1"/>
              </a:buClr>
              <a:buSzPts val="1600"/>
              <a:buNone/>
            </a:pPr>
            <a:r>
              <a:rPr lang="en-US" sz="2100">
                <a:solidFill>
                  <a:schemeClr val="dk1"/>
                </a:solidFill>
              </a:rPr>
              <a:t>Club Covenants 		Rod Baldwin</a:t>
            </a:r>
            <a:endParaRPr sz="1850"/>
          </a:p>
          <a:p>
            <a:pPr indent="0" lvl="0" marL="0" rtl="0" algn="l">
              <a:lnSpc>
                <a:spcPct val="90000"/>
              </a:lnSpc>
              <a:spcBef>
                <a:spcPts val="750"/>
              </a:spcBef>
              <a:spcAft>
                <a:spcPts val="0"/>
              </a:spcAft>
              <a:buClr>
                <a:schemeClr val="dk1"/>
              </a:buClr>
              <a:buSzPts val="1600"/>
              <a:buNone/>
            </a:pPr>
            <a:r>
              <a:rPr lang="en-US" sz="2100">
                <a:solidFill>
                  <a:schemeClr val="dk1"/>
                </a:solidFill>
              </a:rPr>
              <a:t>Finance                         Paul Dascoli</a:t>
            </a:r>
            <a:endParaRPr sz="1850"/>
          </a:p>
          <a:p>
            <a:pPr indent="0" lvl="0" marL="0" rtl="0" algn="l">
              <a:lnSpc>
                <a:spcPct val="90000"/>
              </a:lnSpc>
              <a:spcBef>
                <a:spcPts val="750"/>
              </a:spcBef>
              <a:spcAft>
                <a:spcPts val="0"/>
              </a:spcAft>
              <a:buClr>
                <a:schemeClr val="dk1"/>
              </a:buClr>
              <a:buSzPts val="1600"/>
              <a:buNone/>
            </a:pPr>
            <a:r>
              <a:rPr lang="en-US" sz="2100">
                <a:solidFill>
                  <a:schemeClr val="dk1"/>
                </a:solidFill>
              </a:rPr>
              <a:t>Infrastructure              Tom Uhl</a:t>
            </a:r>
            <a:endParaRPr sz="2100">
              <a:solidFill>
                <a:schemeClr val="dk1"/>
              </a:solidFill>
            </a:endParaRPr>
          </a:p>
          <a:p>
            <a:pPr indent="0" lvl="0" marL="0" rtl="0" algn="l">
              <a:lnSpc>
                <a:spcPct val="90000"/>
              </a:lnSpc>
              <a:spcBef>
                <a:spcPts val="750"/>
              </a:spcBef>
              <a:spcAft>
                <a:spcPts val="0"/>
              </a:spcAft>
              <a:buClr>
                <a:schemeClr val="dk1"/>
              </a:buClr>
              <a:buSzPts val="1600"/>
              <a:buNone/>
            </a:pPr>
            <a:r>
              <a:rPr lang="en-US" sz="2100">
                <a:solidFill>
                  <a:schemeClr val="dk1"/>
                </a:solidFill>
              </a:rPr>
              <a:t>Landscape                    Nancy Bigelow </a:t>
            </a:r>
            <a:endParaRPr sz="2100">
              <a:solidFill>
                <a:schemeClr val="dk1"/>
              </a:solidFill>
            </a:endParaRPr>
          </a:p>
          <a:p>
            <a:pPr indent="0" lvl="0" marL="0" rtl="0" algn="l">
              <a:lnSpc>
                <a:spcPct val="90000"/>
              </a:lnSpc>
              <a:spcBef>
                <a:spcPts val="750"/>
              </a:spcBef>
              <a:spcAft>
                <a:spcPts val="0"/>
              </a:spcAft>
              <a:buClr>
                <a:schemeClr val="dk1"/>
              </a:buClr>
              <a:buSzPts val="1600"/>
              <a:buNone/>
            </a:pPr>
            <a:r>
              <a:rPr lang="en-US" sz="2100">
                <a:solidFill>
                  <a:schemeClr val="dk1"/>
                </a:solidFill>
              </a:rPr>
              <a:t>Berm Refresh		Joe Petrozza</a:t>
            </a:r>
            <a:endParaRPr sz="2100">
              <a:solidFill>
                <a:schemeClr val="dk1"/>
              </a:solidFill>
            </a:endParaRPr>
          </a:p>
          <a:p>
            <a:pPr indent="0" lvl="0" marL="0" rtl="0" algn="l">
              <a:lnSpc>
                <a:spcPct val="90000"/>
              </a:lnSpc>
              <a:spcBef>
                <a:spcPts val="750"/>
              </a:spcBef>
              <a:spcAft>
                <a:spcPts val="0"/>
              </a:spcAft>
              <a:buClr>
                <a:schemeClr val="dk1"/>
              </a:buClr>
              <a:buSzPts val="1600"/>
              <a:buNone/>
            </a:pPr>
            <a:r>
              <a:rPr lang="en-US" sz="2100">
                <a:solidFill>
                  <a:schemeClr val="dk1"/>
                </a:solidFill>
              </a:rPr>
              <a:t>Nominating                 Charlie Farrar</a:t>
            </a:r>
            <a:endParaRPr sz="2100">
              <a:solidFill>
                <a:schemeClr val="dk1"/>
              </a:solidFill>
            </a:endParaRPr>
          </a:p>
          <a:p>
            <a:pPr indent="0" lvl="0" marL="0" rtl="0" algn="l">
              <a:lnSpc>
                <a:spcPct val="90000"/>
              </a:lnSpc>
              <a:spcBef>
                <a:spcPts val="750"/>
              </a:spcBef>
              <a:spcAft>
                <a:spcPts val="0"/>
              </a:spcAft>
              <a:buClr>
                <a:schemeClr val="dk1"/>
              </a:buClr>
              <a:buSzPts val="1600"/>
              <a:buNone/>
            </a:pPr>
            <a:r>
              <a:rPr lang="en-US" sz="2100">
                <a:solidFill>
                  <a:schemeClr val="dk1"/>
                </a:solidFill>
              </a:rPr>
              <a:t>Safety and Security 	Rod Baldwin</a:t>
            </a:r>
            <a:endParaRPr sz="2100">
              <a:solidFill>
                <a:schemeClr val="dk1"/>
              </a:solidFill>
            </a:endParaRPr>
          </a:p>
          <a:p>
            <a:pPr indent="0" lvl="0" marL="0" rtl="0" algn="l">
              <a:lnSpc>
                <a:spcPct val="90000"/>
              </a:lnSpc>
              <a:spcBef>
                <a:spcPts val="750"/>
              </a:spcBef>
              <a:spcAft>
                <a:spcPts val="0"/>
              </a:spcAft>
              <a:buClr>
                <a:schemeClr val="dk1"/>
              </a:buClr>
              <a:buSzPts val="1600"/>
              <a:buNone/>
            </a:pPr>
            <a:r>
              <a:rPr lang="en-US" sz="2100">
                <a:solidFill>
                  <a:schemeClr val="dk1"/>
                </a:solidFill>
              </a:rPr>
              <a:t>Pier Association 		Joe Klaja</a:t>
            </a:r>
            <a:endParaRPr sz="2100">
              <a:solidFill>
                <a:schemeClr val="dk1"/>
              </a:solidFill>
            </a:endParaRPr>
          </a:p>
          <a:p>
            <a:pPr indent="0" lvl="0" marL="0" rtl="0" algn="l">
              <a:lnSpc>
                <a:spcPct val="90000"/>
              </a:lnSpc>
              <a:spcBef>
                <a:spcPts val="750"/>
              </a:spcBef>
              <a:spcAft>
                <a:spcPts val="0"/>
              </a:spcAft>
              <a:buClr>
                <a:schemeClr val="lt1"/>
              </a:buClr>
              <a:buSzPts val="1400"/>
              <a:buNone/>
            </a:pPr>
            <a:r>
              <a:t/>
            </a:r>
            <a:endParaRPr sz="1400">
              <a:solidFill>
                <a:schemeClr val="dk1"/>
              </a:solidFill>
            </a:endParaRPr>
          </a:p>
        </p:txBody>
      </p:sp>
      <p:sp>
        <p:nvSpPr>
          <p:cNvPr id="352" name="Google Shape;352;p8"/>
          <p:cNvSpPr txBox="1"/>
          <p:nvPr>
            <p:ph idx="5" type="body"/>
          </p:nvPr>
        </p:nvSpPr>
        <p:spPr>
          <a:xfrm>
            <a:off x="0" y="636742"/>
            <a:ext cx="9143999" cy="1041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3300"/>
              <a:buNone/>
            </a:pPr>
            <a:r>
              <a:rPr lang="en-US" sz="4000">
                <a:solidFill>
                  <a:schemeClr val="accent1"/>
                </a:solidFill>
              </a:rPr>
              <a:t>POA Sponsored Committees</a:t>
            </a:r>
            <a:endParaRPr sz="4000"/>
          </a:p>
        </p:txBody>
      </p:sp>
      <p:cxnSp>
        <p:nvCxnSpPr>
          <p:cNvPr id="353" name="Google Shape;353;p8"/>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354" name="Google Shape;354;p8"/>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55" name="Google Shape;355;p8"/>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356" name="Google Shape;356;p8"/>
          <p:cNvSpPr txBox="1"/>
          <p:nvPr/>
        </p:nvSpPr>
        <p:spPr>
          <a:xfrm>
            <a:off x="8488366" y="6412709"/>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357" name="Google Shape;357;p8"/>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9"/>
          <p:cNvSpPr/>
          <p:nvPr/>
        </p:nvSpPr>
        <p:spPr>
          <a:xfrm>
            <a:off x="653279" y="796288"/>
            <a:ext cx="7831931" cy="62517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600"/>
              <a:buFont typeface="Arial"/>
              <a:buNone/>
            </a:pPr>
            <a:r>
              <a:rPr b="1" i="0" lang="en-US" sz="4000" u="none" cap="none" strike="noStrike">
                <a:solidFill>
                  <a:schemeClr val="accent1"/>
                </a:solidFill>
                <a:latin typeface="Calibri"/>
                <a:ea typeface="Calibri"/>
                <a:cs typeface="Calibri"/>
                <a:sym typeface="Calibri"/>
              </a:rPr>
              <a:t>POA Volunteers</a:t>
            </a:r>
            <a:endParaRPr b="0" i="0" sz="4000" u="none" cap="none" strike="noStrike">
              <a:solidFill>
                <a:srgbClr val="000000"/>
              </a:solidFill>
              <a:latin typeface="Arial"/>
              <a:ea typeface="Arial"/>
              <a:cs typeface="Arial"/>
              <a:sym typeface="Arial"/>
            </a:endParaRPr>
          </a:p>
        </p:txBody>
      </p:sp>
      <p:sp>
        <p:nvSpPr>
          <p:cNvPr id="364" name="Google Shape;364;p9"/>
          <p:cNvSpPr/>
          <p:nvPr/>
        </p:nvSpPr>
        <p:spPr>
          <a:xfrm>
            <a:off x="-2775" y="3818627"/>
            <a:ext cx="9144000" cy="2218200"/>
          </a:xfrm>
          <a:prstGeom prst="rect">
            <a:avLst/>
          </a:prstGeom>
          <a:solidFill>
            <a:srgbClr val="007B7E"/>
          </a:solidFill>
          <a:ln cap="flat" cmpd="sng" w="12700">
            <a:solidFill>
              <a:srgbClr val="007B7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65" name="Google Shape;365;p9"/>
          <p:cNvCxnSpPr/>
          <p:nvPr/>
        </p:nvCxnSpPr>
        <p:spPr>
          <a:xfrm>
            <a:off x="190042" y="585952"/>
            <a:ext cx="8758409" cy="0"/>
          </a:xfrm>
          <a:prstGeom prst="straightConnector1">
            <a:avLst/>
          </a:prstGeom>
          <a:noFill/>
          <a:ln cap="flat" cmpd="sng" w="9525">
            <a:solidFill>
              <a:schemeClr val="lt2"/>
            </a:solidFill>
            <a:prstDash val="solid"/>
            <a:miter lim="800000"/>
            <a:headEnd len="sm" w="sm" type="none"/>
            <a:tailEnd len="sm" w="sm" type="none"/>
          </a:ln>
        </p:spPr>
      </p:cxnSp>
      <p:sp>
        <p:nvSpPr>
          <p:cNvPr id="366" name="Google Shape;366;p9"/>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67" name="Google Shape;367;p9"/>
          <p:cNvPicPr preferRelativeResize="0"/>
          <p:nvPr/>
        </p:nvPicPr>
        <p:blipFill rotWithShape="1">
          <a:blip r:embed="rId3">
            <a:alphaModFix/>
          </a:blip>
          <a:srcRect b="0" l="0" r="0" t="0"/>
          <a:stretch/>
        </p:blipFill>
        <p:spPr>
          <a:xfrm>
            <a:off x="121920" y="152236"/>
            <a:ext cx="2095500" cy="467221"/>
          </a:xfrm>
          <a:prstGeom prst="rect">
            <a:avLst/>
          </a:prstGeom>
          <a:noFill/>
          <a:ln>
            <a:noFill/>
          </a:ln>
        </p:spPr>
      </p:pic>
      <p:sp>
        <p:nvSpPr>
          <p:cNvPr id="368" name="Google Shape;368;p9"/>
          <p:cNvSpPr/>
          <p:nvPr/>
        </p:nvSpPr>
        <p:spPr>
          <a:xfrm>
            <a:off x="529100" y="1712132"/>
            <a:ext cx="8080200" cy="1860000"/>
          </a:xfrm>
          <a:prstGeom prst="rect">
            <a:avLst/>
          </a:prstGeom>
          <a:noFill/>
          <a:ln>
            <a:noFill/>
          </a:ln>
        </p:spPr>
        <p:txBody>
          <a:bodyPr anchorCtr="0" anchor="t" bIns="45700" lIns="91425" spcFirstLastPara="1" rIns="91425" wrap="square" tIns="45700">
            <a:spAutoFit/>
          </a:bodyPr>
          <a:lstStyle/>
          <a:p>
            <a:pPr indent="0" lvl="0" marL="457200" marR="457200" rtl="0" algn="ctr">
              <a:lnSpc>
                <a:spcPct val="115000"/>
              </a:lnSpc>
              <a:spcBef>
                <a:spcPts val="0"/>
              </a:spcBef>
              <a:spcAft>
                <a:spcPts val="0"/>
              </a:spcAft>
              <a:buClr>
                <a:srgbClr val="000000"/>
              </a:buClr>
              <a:buSzPts val="2300"/>
              <a:buFont typeface="Arial"/>
              <a:buNone/>
            </a:pPr>
            <a:r>
              <a:rPr b="1" i="0" lang="en-US" sz="2400" u="none" cap="none" strike="noStrike">
                <a:solidFill>
                  <a:srgbClr val="1D3879"/>
                </a:solidFill>
                <a:latin typeface="Calibri"/>
                <a:ea typeface="Calibri"/>
                <a:cs typeface="Calibri"/>
                <a:sym typeface="Calibri"/>
              </a:rPr>
              <a:t>Our 70+ volunteers make The Point the exceptional community it is today. We are grateful for </a:t>
            </a:r>
            <a:r>
              <a:rPr b="1" lang="en-US" sz="2400">
                <a:solidFill>
                  <a:srgbClr val="1D3879"/>
                </a:solidFill>
                <a:latin typeface="Calibri"/>
                <a:ea typeface="Calibri"/>
                <a:cs typeface="Calibri"/>
                <a:sym typeface="Calibri"/>
              </a:rPr>
              <a:t>your</a:t>
            </a:r>
            <a:r>
              <a:rPr b="1" i="0" lang="en-US" sz="2400" u="none" cap="none" strike="noStrike">
                <a:solidFill>
                  <a:srgbClr val="1D3879"/>
                </a:solidFill>
                <a:latin typeface="Calibri"/>
                <a:ea typeface="Calibri"/>
                <a:cs typeface="Calibri"/>
                <a:sym typeface="Calibri"/>
              </a:rPr>
              <a:t> time and dedication throughout the year and offer a heartfelt THANK YOU for all that </a:t>
            </a:r>
            <a:r>
              <a:rPr b="1" lang="en-US" sz="2400">
                <a:solidFill>
                  <a:srgbClr val="1D3879"/>
                </a:solidFill>
                <a:latin typeface="Calibri"/>
                <a:ea typeface="Calibri"/>
                <a:cs typeface="Calibri"/>
                <a:sym typeface="Calibri"/>
              </a:rPr>
              <a:t>You</a:t>
            </a:r>
            <a:r>
              <a:rPr b="1" i="0" lang="en-US" sz="2400" u="none" cap="none" strike="noStrike">
                <a:solidFill>
                  <a:srgbClr val="1D3879"/>
                </a:solidFill>
                <a:latin typeface="Calibri"/>
                <a:ea typeface="Calibri"/>
                <a:cs typeface="Calibri"/>
                <a:sym typeface="Calibri"/>
              </a:rPr>
              <a:t> do</a:t>
            </a:r>
            <a:r>
              <a:rPr b="1" lang="en-US" sz="2400">
                <a:solidFill>
                  <a:srgbClr val="1D3879"/>
                </a:solidFill>
                <a:latin typeface="Calibri"/>
                <a:ea typeface="Calibri"/>
                <a:cs typeface="Calibri"/>
                <a:sym typeface="Calibri"/>
              </a:rPr>
              <a:t>!</a:t>
            </a:r>
            <a:endParaRPr b="0" i="0" sz="2000" u="none" cap="none" strike="noStrike">
              <a:solidFill>
                <a:srgbClr val="1D3879"/>
              </a:solidFill>
              <a:latin typeface="Calibri"/>
              <a:ea typeface="Calibri"/>
              <a:cs typeface="Calibri"/>
              <a:sym typeface="Calibri"/>
            </a:endParaRPr>
          </a:p>
        </p:txBody>
      </p:sp>
      <p:sp>
        <p:nvSpPr>
          <p:cNvPr id="369" name="Google Shape;369;p9"/>
          <p:cNvSpPr txBox="1"/>
          <p:nvPr/>
        </p:nvSpPr>
        <p:spPr>
          <a:xfrm>
            <a:off x="8505166" y="6525709"/>
            <a:ext cx="443285"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370" name="Google Shape;370;p9"/>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ppt_w</p:attrName>
                                        </p:attrNameLst>
                                      </p:cBhvr>
                                      <p:tavLst>
                                        <p:tav fmla="" tm="0">
                                          <p:val>
                                            <p:strVal val="0"/>
                                          </p:val>
                                        </p:tav>
                                        <p:tav fmla="" tm="100000">
                                          <p:val>
                                            <p:strVal val="#ppt_w"/>
                                          </p:val>
                                        </p:tav>
                                      </p:tavLst>
                                    </p:anim>
                                    <p:anim calcmode="lin" valueType="num">
                                      <p:cBhvr additive="base">
                                        <p:cTn dur="1000"/>
                                        <p:tgtEl>
                                          <p:spTgt spid="36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 calcmode="lin" valueType="num">
                                      <p:cBhvr additive="base">
                                        <p:cTn dur="1000"/>
                                        <p:tgtEl>
                                          <p:spTgt spid="368">
                                            <p:txEl>
                                              <p:pRg end="0" st="0"/>
                                            </p:txEl>
                                          </p:spTgt>
                                        </p:tgtEl>
                                        <p:attrNameLst>
                                          <p:attrName>ppt_w</p:attrName>
                                        </p:attrNameLst>
                                      </p:cBhvr>
                                      <p:tavLst>
                                        <p:tav fmla="" tm="0">
                                          <p:val>
                                            <p:strVal val="0"/>
                                          </p:val>
                                        </p:tav>
                                        <p:tav fmla="" tm="100000">
                                          <p:val>
                                            <p:strVal val="#ppt_w"/>
                                          </p:val>
                                        </p:tav>
                                      </p:tavLst>
                                    </p:anim>
                                    <p:anim calcmode="lin" valueType="num">
                                      <p:cBhvr additive="base">
                                        <p:cTn dur="1000"/>
                                        <p:tgtEl>
                                          <p:spTgt spid="368">
                                            <p:txEl>
                                              <p:pRg end="0" st="0"/>
                                            </p:txEl>
                                          </p:spTgt>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4">
                                  <p:stCondLst>
                                    <p:cond delay="2000"/>
                                  </p:stCondLst>
                                  <p:childTnLst>
                                    <p:set>
                                      <p:cBhvr>
                                        <p:cTn dur="1" fill="hold">
                                          <p:stCondLst>
                                            <p:cond delay="0"/>
                                          </p:stCondLst>
                                        </p:cTn>
                                        <p:tgtEl>
                                          <p:spTgt spid="364"/>
                                        </p:tgtEl>
                                        <p:attrNameLst>
                                          <p:attrName>style.visibility</p:attrName>
                                        </p:attrNameLst>
                                      </p:cBhvr>
                                      <p:to>
                                        <p:strVal val="visible"/>
                                      </p:to>
                                    </p:set>
                                    <p:anim calcmode="lin" valueType="num">
                                      <p:cBhvr additive="base">
                                        <p:cTn dur="1000"/>
                                        <p:tgtEl>
                                          <p:spTgt spid="36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10"/>
          <p:cNvPicPr preferRelativeResize="0"/>
          <p:nvPr>
            <p:ph idx="2" type="pic"/>
          </p:nvPr>
        </p:nvPicPr>
        <p:blipFill rotWithShape="1">
          <a:blip r:embed="rId3">
            <a:alphaModFix/>
          </a:blip>
          <a:srcRect b="0" l="-520" r="-264" t="-3542"/>
          <a:stretch/>
        </p:blipFill>
        <p:spPr>
          <a:xfrm>
            <a:off x="1884558" y="780123"/>
            <a:ext cx="5341432" cy="3652418"/>
          </a:xfrm>
          <a:prstGeom prst="rect">
            <a:avLst/>
          </a:prstGeom>
          <a:noFill/>
          <a:ln>
            <a:noFill/>
          </a:ln>
        </p:spPr>
      </p:pic>
      <p:sp>
        <p:nvSpPr>
          <p:cNvPr id="376" name="Google Shape;376;p10"/>
          <p:cNvSpPr/>
          <p:nvPr/>
        </p:nvSpPr>
        <p:spPr>
          <a:xfrm>
            <a:off x="0" y="896433"/>
            <a:ext cx="9144000" cy="3536108"/>
          </a:xfrm>
          <a:prstGeom prst="rect">
            <a:avLst/>
          </a:prstGeom>
          <a:solidFill>
            <a:srgbClr val="0E1C3C">
              <a:alpha val="60000"/>
            </a:srgbClr>
          </a:solid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377" name="Google Shape;377;p10"/>
          <p:cNvSpPr txBox="1"/>
          <p:nvPr>
            <p:ph idx="17" type="body"/>
          </p:nvPr>
        </p:nvSpPr>
        <p:spPr>
          <a:xfrm>
            <a:off x="0" y="1742571"/>
            <a:ext cx="9143999" cy="1041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None/>
            </a:pPr>
            <a:r>
              <a:rPr lang="en-US" sz="4000"/>
              <a:t>Board Member Election</a:t>
            </a:r>
            <a:endParaRPr/>
          </a:p>
        </p:txBody>
      </p:sp>
      <p:sp>
        <p:nvSpPr>
          <p:cNvPr id="378" name="Google Shape;378;p10"/>
          <p:cNvSpPr txBox="1"/>
          <p:nvPr/>
        </p:nvSpPr>
        <p:spPr>
          <a:xfrm>
            <a:off x="5351365" y="194787"/>
            <a:ext cx="3792635" cy="391163"/>
          </a:xfrm>
          <a:prstGeom prst="rect">
            <a:avLst/>
          </a:prstGeom>
          <a:noFill/>
          <a:ln>
            <a:noFill/>
          </a:ln>
        </p:spPr>
        <p:txBody>
          <a:bodyPr anchorCtr="0" anchor="ctr" bIns="45700" lIns="91425" spcFirstLastPara="1" rIns="91425" wrap="square" tIns="45700">
            <a:norm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accent1"/>
                </a:solidFill>
                <a:latin typeface="Calibri"/>
                <a:ea typeface="Calibri"/>
                <a:cs typeface="Calibri"/>
                <a:sym typeface="Calibri"/>
              </a:rPr>
              <a:t>www.thepointatlkn.com</a:t>
            </a:r>
            <a:endParaRPr b="0" i="0" sz="1600" u="none" cap="none" strike="noStrike">
              <a:solidFill>
                <a:schemeClr val="accent1"/>
              </a:solidFill>
              <a:latin typeface="Calibri"/>
              <a:ea typeface="Calibri"/>
              <a:cs typeface="Calibri"/>
              <a:sym typeface="Calibri"/>
            </a:endParaRPr>
          </a:p>
        </p:txBody>
      </p:sp>
      <p:pic>
        <p:nvPicPr>
          <p:cNvPr id="379" name="Google Shape;379;p10"/>
          <p:cNvPicPr preferRelativeResize="0"/>
          <p:nvPr/>
        </p:nvPicPr>
        <p:blipFill rotWithShape="1">
          <a:blip r:embed="rId4">
            <a:alphaModFix/>
          </a:blip>
          <a:srcRect b="0" l="0" r="0" t="0"/>
          <a:stretch/>
        </p:blipFill>
        <p:spPr>
          <a:xfrm>
            <a:off x="121920" y="152236"/>
            <a:ext cx="2095500" cy="467221"/>
          </a:xfrm>
          <a:prstGeom prst="rect">
            <a:avLst/>
          </a:prstGeom>
          <a:noFill/>
          <a:ln>
            <a:noFill/>
          </a:ln>
        </p:spPr>
      </p:pic>
      <p:sp>
        <p:nvSpPr>
          <p:cNvPr id="380" name="Google Shape;380;p10"/>
          <p:cNvSpPr txBox="1"/>
          <p:nvPr/>
        </p:nvSpPr>
        <p:spPr>
          <a:xfrm>
            <a:off x="8488366" y="6492884"/>
            <a:ext cx="443400" cy="36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accent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
        <p:nvSpPr>
          <p:cNvPr id="381" name="Google Shape;381;p10"/>
          <p:cNvSpPr/>
          <p:nvPr/>
        </p:nvSpPr>
        <p:spPr>
          <a:xfrm>
            <a:off x="3126187" y="6586352"/>
            <a:ext cx="2891700" cy="276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 The Point Owners Association, Inc., 202</a:t>
            </a:r>
            <a:r>
              <a:rPr lang="en-US" sz="1200">
                <a:solidFill>
                  <a:schemeClr val="accent6"/>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5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farming">
      <a:dk1>
        <a:srgbClr val="000000"/>
      </a:dk1>
      <a:lt1>
        <a:srgbClr val="FFFFFF"/>
      </a:lt1>
      <a:dk2>
        <a:srgbClr val="2BA9B4"/>
      </a:dk2>
      <a:lt2>
        <a:srgbClr val="5B8340"/>
      </a:lt2>
      <a:accent1>
        <a:srgbClr val="FF8100"/>
      </a:accent1>
      <a:accent2>
        <a:srgbClr val="009EFF"/>
      </a:accent2>
      <a:accent3>
        <a:srgbClr val="FF2B04"/>
      </a:accent3>
      <a:accent4>
        <a:srgbClr val="FFC000"/>
      </a:accent4>
      <a:accent5>
        <a:srgbClr val="00B200"/>
      </a:accent5>
      <a:accent6>
        <a:srgbClr val="309AFF"/>
      </a:accent6>
      <a:hlink>
        <a:srgbClr val="8F6BD8"/>
      </a:hlink>
      <a:folHlink>
        <a:srgbClr val="99B94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C0C0C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55849d">
      <a:dk1>
        <a:srgbClr val="000000"/>
      </a:dk1>
      <a:lt1>
        <a:srgbClr val="FFFFFF"/>
      </a:lt1>
      <a:dk2>
        <a:srgbClr val="44546A"/>
      </a:dk2>
      <a:lt2>
        <a:srgbClr val="E7E6E6"/>
      </a:lt2>
      <a:accent1>
        <a:srgbClr val="1D3879"/>
      </a:accent1>
      <a:accent2>
        <a:srgbClr val="32539A"/>
      </a:accent2>
      <a:accent3>
        <a:srgbClr val="4D6088"/>
      </a:accent3>
      <a:accent4>
        <a:srgbClr val="D5D6DD"/>
      </a:accent4>
      <a:accent5>
        <a:srgbClr val="090A09"/>
      </a:accent5>
      <a:accent6>
        <a:srgbClr val="55839D"/>
      </a:accent6>
      <a:hlink>
        <a:srgbClr val="2B8EF7"/>
      </a:hlink>
      <a:folHlink>
        <a:srgbClr val="20C4D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2018-12-03T13:03:15Z</dcterms:created>
  <dc:creator>Anisa Patel</dc:creator>
</cp:coreProperties>
</file>